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81" r:id="rId10"/>
    <p:sldId id="276" r:id="rId11"/>
    <p:sldId id="283" r:id="rId12"/>
    <p:sldId id="284" r:id="rId13"/>
    <p:sldId id="285" r:id="rId14"/>
    <p:sldId id="265" r:id="rId15"/>
    <p:sldId id="278" r:id="rId16"/>
    <p:sldId id="286" r:id="rId17"/>
    <p:sldId id="267" r:id="rId18"/>
    <p:sldId id="275" r:id="rId19"/>
    <p:sldId id="277" r:id="rId20"/>
    <p:sldId id="270" r:id="rId21"/>
    <p:sldId id="271" r:id="rId22"/>
    <p:sldId id="272" r:id="rId23"/>
    <p:sldId id="282" r:id="rId24"/>
    <p:sldId id="273" r:id="rId25"/>
    <p:sldId id="287" r:id="rId26"/>
  </p:sldIdLst>
  <p:sldSz cx="9144000" cy="6858000" type="screen4x3"/>
  <p:notesSz cx="10021888" cy="68881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70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438" y="3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42278" cy="344899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77300" y="1"/>
            <a:ext cx="4342278" cy="344899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r">
              <a:defRPr sz="1200"/>
            </a:lvl1pPr>
          </a:lstStyle>
          <a:p>
            <a:r>
              <a:rPr kumimoji="1" lang="en-US" altLang="ja-JP" dirty="0"/>
              <a:t>2019/8/26</a:t>
            </a:r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542174"/>
            <a:ext cx="4342278" cy="344899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77300" y="6542174"/>
            <a:ext cx="4342278" cy="344899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r">
              <a:defRPr sz="1200"/>
            </a:lvl1pPr>
          </a:lstStyle>
          <a:p>
            <a:fld id="{03850B64-378D-4532-B403-DA3D1EDF50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79035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2278" cy="344899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77300" y="0"/>
            <a:ext cx="4342278" cy="344899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r">
              <a:defRPr sz="1200"/>
            </a:lvl1pPr>
          </a:lstStyle>
          <a:p>
            <a:r>
              <a:rPr kumimoji="1" lang="en-US" altLang="ja-JP"/>
              <a:t>2015/5/23</a:t>
            </a:r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4350"/>
            <a:ext cx="3446462" cy="2586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8" tIns="45724" rIns="91448" bIns="457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002423" y="3272178"/>
            <a:ext cx="8017049" cy="3099728"/>
          </a:xfrm>
          <a:prstGeom prst="rect">
            <a:avLst/>
          </a:prstGeom>
        </p:spPr>
        <p:txBody>
          <a:bodyPr vert="horz" lIns="91448" tIns="45724" rIns="91448" bIns="4572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6542173"/>
            <a:ext cx="4342278" cy="344899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77300" y="6542173"/>
            <a:ext cx="4342278" cy="344899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r">
              <a:defRPr sz="1200"/>
            </a:lvl1pPr>
          </a:lstStyle>
          <a:p>
            <a:fld id="{473B89FA-5090-4607-A6BA-6D58878A3CB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1150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kumimoji="1" lang="en-US" altLang="ja-JP"/>
              <a:t>2015/5/23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B89FA-5090-4607-A6BA-6D58878A3CB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9473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kumimoji="1" lang="en-US" altLang="ja-JP"/>
              <a:t>2015/5/23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73B89FA-5090-4607-A6BA-6D58878A3CBB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45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2E2F-0D0C-47A2-9FCF-3AC79DBDD3F1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7DE1-74BD-4F4D-B2FE-C3844A6161D9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413F7-0E2F-46AE-93E0-2B9D34F085FB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0275-2B4B-4D2A-A4FB-C14BD765560F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A790E-093C-4DD2-8994-AD9338411A7D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A140E-AE9D-45A0-95D7-D8B332617EA2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1CE24-3722-4F0E-9E36-4972FA95FA0A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8E7BE-4BDE-4E9A-AA27-874B8BCF6FBA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5174B-EE3C-4F1D-9A52-7D95F869F8BC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24C3-E530-4162-A7E1-0BEDBB803239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B5C4-DB60-4C10-BAF7-4F022FB9FCF7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80B3832-F38C-410E-A534-D9E17E8BA05E}" type="datetime1">
              <a:rPr kumimoji="1" lang="ja-JP" altLang="en-US" smtClean="0"/>
              <a:pPr/>
              <a:t>2019/8/24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980FC71-B114-4908-8F02-02EC33B8B99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inelog.jpn.org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1916832"/>
            <a:ext cx="7772400" cy="1780108"/>
          </a:xfrm>
        </p:spPr>
        <p:txBody>
          <a:bodyPr>
            <a:normAutofit/>
          </a:bodyPr>
          <a:lstStyle/>
          <a:p>
            <a:r>
              <a:rPr lang="ja-JP" altLang="en-US" sz="7200" dirty="0"/>
              <a:t>情報モラル</a:t>
            </a:r>
            <a:endParaRPr kumimoji="1" lang="ja-JP" altLang="en-US" sz="7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067944" y="4797152"/>
            <a:ext cx="4856584" cy="737095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/>
              <a:t>厚沢部町立館小学校</a:t>
            </a:r>
            <a:endParaRPr kumimoji="1" lang="en-US" altLang="ja-JP" dirty="0"/>
          </a:p>
          <a:p>
            <a:r>
              <a:rPr lang="ja-JP" altLang="en-US" dirty="0"/>
              <a:t>　　佐々木　朗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11560" y="1196751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厚沢部町テーマ別研修会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372200" y="62466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令和元年８月２６</a:t>
            </a:r>
            <a:r>
              <a:rPr kumimoji="1" lang="ja-JP" altLang="en-US" dirty="0"/>
              <a:t>日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6248400" y="6270264"/>
            <a:ext cx="2895600" cy="476250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7429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39552" y="-274400"/>
            <a:ext cx="8229600" cy="1252728"/>
          </a:xfrm>
        </p:spPr>
        <p:txBody>
          <a:bodyPr/>
          <a:lstStyle/>
          <a:p>
            <a:r>
              <a:rPr kumimoji="1" lang="ja-JP" altLang="en-US" dirty="0"/>
              <a:t>情報モラルの指導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92696"/>
            <a:ext cx="9074965" cy="5763040"/>
          </a:xfrm>
          <a:prstGeom prst="rect">
            <a:avLst/>
          </a:prstGeom>
        </p:spPr>
      </p:pic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046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69578" y="11663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ＳＮＳと光と影</a:t>
            </a:r>
          </a:p>
        </p:txBody>
      </p:sp>
      <p:pic>
        <p:nvPicPr>
          <p:cNvPr id="4" name="Picture 2" descr="http://msp.c.yimg.jp/yjimage?q=UhuAUEsXyLG.k5OdUECuoS3YMTEO0KslFYrAj.8uaaV6MSSy60BJpA9vJQvifQzjfpNRonJU.xlg1TYL8fDbHhEtvU7KDvrU8a1nnGkxO7TH1nElfu3PjtBfV6LoGA.ZTZPn_UTWntFevp3ecc_X&amp;sig=13aaeaje0&amp;x=170&amp;y=1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717032"/>
            <a:ext cx="1619250" cy="1590675"/>
          </a:xfrm>
          <a:prstGeom prst="rect">
            <a:avLst/>
          </a:prstGeom>
          <a:noFill/>
        </p:spPr>
      </p:pic>
      <p:pic>
        <p:nvPicPr>
          <p:cNvPr id="1028" name="Picture 4" descr="http://msp.c.yimg.jp/yjimage?q=jGvalLAXyLFYPVjs.fHc3y3RmheD2UJo8wWptBexjezedokCrROmD.K0dHyXgH4WcKKmRHE9Ps4leMy.jwYS.fGljuODpxeRowT6MfyTqG6S.XGuWNxHm7mFgcKTWuJfAyuQ_LpY2DUBIwt7LXb1&amp;sig=13acnha2j&amp;x=170&amp;y=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060848"/>
            <a:ext cx="2748060" cy="792088"/>
          </a:xfrm>
          <a:prstGeom prst="rect">
            <a:avLst/>
          </a:prstGeom>
          <a:noFill/>
        </p:spPr>
      </p:pic>
      <p:pic>
        <p:nvPicPr>
          <p:cNvPr id="1030" name="Picture 6" descr="http://msp.c.yimg.jp/yjimage?q=e7r4AJoXyLFIZGap1ZlPJLJCQ1o4zKwSvLkoncOHGqBpVoUTOAQyuuToiYKtV_lfCa_eo2VqXresGZrNKHAB3LEaKZs84gLaij3kmsnvy9YOZZFBgovz9yof3jGc9I5ARruimX.WZWlvN0t_7yL.&amp;sig=13acn45qo&amp;x=170&amp;y=128"/>
          <p:cNvPicPr>
            <a:picLocks noChangeAspect="1" noChangeArrowheads="1"/>
          </p:cNvPicPr>
          <p:nvPr/>
        </p:nvPicPr>
        <p:blipFill>
          <a:blip r:embed="rId4" cstate="print"/>
          <a:srcRect b="46844"/>
          <a:stretch>
            <a:fillRect/>
          </a:stretch>
        </p:blipFill>
        <p:spPr bwMode="auto">
          <a:xfrm>
            <a:off x="4716016" y="3717032"/>
            <a:ext cx="2520280" cy="1008691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1403648" y="558924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ＬＩＮＥについて</a:t>
            </a: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793" y="2055316"/>
            <a:ext cx="1445692" cy="1445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9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sp.c.yimg.jp/yjimage?q=UhuAUEsXyLG.k5OdUECuoS3YMTEO0KslFYrAj.8uaaV6MSSy60BJpA9vJQvifQzjfpNRonJU.xlg1TYL8fDbHhEtvU7KDvrU8a1nnGkxO7TH1nElfu3PjtBfV6LoGA.ZTZPn_UTWntFevp3ecc_X&amp;sig=13aaeaje0&amp;x=170&amp;y=1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04664"/>
            <a:ext cx="1619250" cy="1590675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1115616" y="2276872"/>
            <a:ext cx="73448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勉強しながらチャット</a:t>
            </a:r>
            <a:endParaRPr kumimoji="1" lang="en-US" altLang="ja-JP" sz="2800" dirty="0"/>
          </a:p>
          <a:p>
            <a:r>
              <a:rPr lang="ja-JP" altLang="en-US" sz="2800" dirty="0"/>
              <a:t>食事をしながらチャット</a:t>
            </a:r>
            <a:endParaRPr lang="en-US" altLang="ja-JP" sz="2800" dirty="0"/>
          </a:p>
          <a:p>
            <a:r>
              <a:rPr kumimoji="1" lang="ja-JP" altLang="en-US" sz="2800" dirty="0"/>
              <a:t>「寝落ち」するまでチャット</a:t>
            </a:r>
            <a:endParaRPr kumimoji="1" lang="en-US" altLang="ja-JP" sz="2800" dirty="0"/>
          </a:p>
          <a:p>
            <a:r>
              <a:rPr lang="ja-JP" altLang="en-US" sz="2800" dirty="0"/>
              <a:t>複数グループでのチャット</a:t>
            </a:r>
            <a:endParaRPr lang="en-US" altLang="ja-JP" sz="2800" dirty="0"/>
          </a:p>
          <a:p>
            <a:r>
              <a:rPr kumimoji="1" lang="ja-JP" altLang="en-US" sz="2800" dirty="0"/>
              <a:t>　（ちがうグループで発言を公開）</a:t>
            </a:r>
            <a:endParaRPr kumimoji="1" lang="en-US" altLang="ja-JP" sz="2800" dirty="0"/>
          </a:p>
          <a:p>
            <a:r>
              <a:rPr lang="ja-JP" altLang="en-US" sz="2800" dirty="0"/>
              <a:t>既読無視による人間関係の悪化</a:t>
            </a:r>
            <a:endParaRPr lang="en-US" altLang="ja-JP" sz="2800" dirty="0"/>
          </a:p>
          <a:p>
            <a:r>
              <a:rPr kumimoji="1" lang="ja-JP" altLang="en-US" sz="2800" dirty="0"/>
              <a:t>強制退会</a:t>
            </a:r>
            <a:endParaRPr kumimoji="1" lang="en-US" altLang="ja-JP" sz="2800" dirty="0"/>
          </a:p>
          <a:p>
            <a:endParaRPr lang="en-US" altLang="ja-JP" sz="2800" dirty="0"/>
          </a:p>
          <a:p>
            <a:r>
              <a:rPr kumimoji="1" lang="ja-JP" altLang="en-US" sz="2800" dirty="0"/>
              <a:t>犯罪の陰にＬＩＮＥあり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9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sp.c.yimg.jp/yjimage?q=UhuAUEsXyLG.k5OdUECuoS3YMTEO0KslFYrAj.8uaaV6MSSy60BJpA9vJQvifQzjfpNRonJU.xlg1TYL8fDbHhEtvU7KDvrU8a1nnGkxO7TH1nElfu3PjtBfV6LoGA.ZTZPn_UTWntFevp3ecc_X&amp;sig=13aaeaje0&amp;x=170&amp;y=16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404664"/>
            <a:ext cx="1619250" cy="1590675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1115616" y="2276872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学力低下</a:t>
            </a:r>
            <a:endParaRPr kumimoji="1" lang="en-US" altLang="ja-JP" sz="2800" dirty="0"/>
          </a:p>
          <a:p>
            <a:r>
              <a:rPr lang="ja-JP" altLang="en-US" sz="2800" dirty="0"/>
              <a:t>強制退会によるいじめ</a:t>
            </a:r>
            <a:endParaRPr lang="en-US" altLang="ja-JP" sz="2800" dirty="0"/>
          </a:p>
          <a:p>
            <a:r>
              <a:rPr kumimoji="1" lang="ja-JP" altLang="en-US" sz="2800" dirty="0"/>
              <a:t>売春等に</a:t>
            </a:r>
            <a:endParaRPr kumimoji="1" lang="en-US" altLang="ja-JP" sz="2800" dirty="0"/>
          </a:p>
          <a:p>
            <a:r>
              <a:rPr lang="ja-JP" altLang="en-US" sz="2800" dirty="0"/>
              <a:t>ＩＤのハッキング</a:t>
            </a:r>
            <a:endParaRPr lang="en-US" altLang="ja-JP" sz="2800" dirty="0"/>
          </a:p>
          <a:p>
            <a:r>
              <a:rPr lang="ja-JP" altLang="en-US" sz="2800" dirty="0">
                <a:solidFill>
                  <a:srgbClr val="FF0000"/>
                </a:solidFill>
                <a:hlinkClick r:id="rId3"/>
              </a:rPr>
              <a:t>グループでのトラブル</a:t>
            </a:r>
            <a:endParaRPr lang="en-US" altLang="ja-JP" sz="2800" dirty="0">
              <a:solidFill>
                <a:srgbClr val="FF0000"/>
              </a:solidFill>
            </a:endParaRPr>
          </a:p>
          <a:p>
            <a:endParaRPr kumimoji="1" lang="ja-JP" altLang="en-US" sz="2800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94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ネットの</a:t>
            </a:r>
            <a:r>
              <a:rPr kumimoji="1" lang="ja-JP" altLang="en-US" dirty="0"/>
              <a:t>問題点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51520" y="1447800"/>
            <a:ext cx="8682168" cy="4800600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仮想の世界、仮想の人格</a:t>
            </a:r>
            <a:endParaRPr kumimoji="1" lang="en-US" altLang="ja-JP" sz="3600" dirty="0"/>
          </a:p>
          <a:p>
            <a:r>
              <a:rPr kumimoji="1" lang="ja-JP" altLang="en-US" sz="3600" dirty="0"/>
              <a:t>ネット依存症</a:t>
            </a:r>
            <a:endParaRPr kumimoji="1" lang="en-US" altLang="ja-JP" sz="3600" dirty="0"/>
          </a:p>
          <a:p>
            <a:r>
              <a:rPr kumimoji="1" lang="ja-JP" altLang="en-US" sz="3600" dirty="0"/>
              <a:t>性犯罪への入り口（被害者・加害者）</a:t>
            </a:r>
            <a:endParaRPr kumimoji="1" lang="en-US" altLang="ja-JP" sz="3600" dirty="0"/>
          </a:p>
          <a:p>
            <a:r>
              <a:rPr lang="ja-JP" altLang="en-US" sz="3600" dirty="0"/>
              <a:t>匿名性</a:t>
            </a:r>
            <a:endParaRPr kumimoji="1" lang="ja-JP" altLang="en-US" sz="3600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91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10853" y="2772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ネットコミュニケーションの怖さ</a:t>
            </a:r>
          </a:p>
        </p:txBody>
      </p:sp>
      <p:sp>
        <p:nvSpPr>
          <p:cNvPr id="12" name="テキスト ボックス 6"/>
          <p:cNvSpPr txBox="1">
            <a:spLocks noChangeArrowheads="1"/>
          </p:cNvSpPr>
          <p:nvPr/>
        </p:nvSpPr>
        <p:spPr bwMode="auto">
          <a:xfrm>
            <a:off x="323528" y="1556792"/>
            <a:ext cx="86042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・精神的な変化</a:t>
            </a:r>
            <a:endParaRPr lang="en-US" altLang="ja-JP" sz="36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　　・つながっている安心感</a:t>
            </a:r>
            <a:endParaRPr lang="en-US" altLang="ja-JP" sz="36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　　・常に空気を読んで同調するだけで、本</a:t>
            </a:r>
            <a:endParaRPr lang="en-US" altLang="ja-JP" sz="36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　　　音を語れない。</a:t>
            </a:r>
            <a:endParaRPr lang="en-US" altLang="ja-JP" sz="36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　　・自分の一人の時間で生きる意味や存</a:t>
            </a:r>
            <a:endParaRPr lang="en-US" altLang="ja-JP" sz="36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　　　在意義などを考えることがなくなった。</a:t>
            </a:r>
          </a:p>
        </p:txBody>
      </p:sp>
      <p:sp>
        <p:nvSpPr>
          <p:cNvPr id="2" name="下矢印 1"/>
          <p:cNvSpPr/>
          <p:nvPr/>
        </p:nvSpPr>
        <p:spPr>
          <a:xfrm>
            <a:off x="3275856" y="4973112"/>
            <a:ext cx="2304256" cy="544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6"/>
          <p:cNvSpPr txBox="1">
            <a:spLocks noChangeArrowheads="1"/>
          </p:cNvSpPr>
          <p:nvPr/>
        </p:nvSpPr>
        <p:spPr bwMode="auto">
          <a:xfrm>
            <a:off x="1835696" y="5517232"/>
            <a:ext cx="58324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>
                <a:solidFill>
                  <a:schemeClr val="accent1">
                    <a:lumMod val="50000"/>
                  </a:schemeClr>
                </a:solidFill>
              </a:rPr>
              <a:t>自分と向き合う時間の欠如</a:t>
            </a:r>
            <a:endParaRPr lang="en-US" altLang="ja-JP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73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10853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ネットコミュニケーションの怖さ</a:t>
            </a:r>
          </a:p>
        </p:txBody>
      </p:sp>
      <p:sp>
        <p:nvSpPr>
          <p:cNvPr id="12" name="テキスト ボックス 6"/>
          <p:cNvSpPr txBox="1">
            <a:spLocks noChangeArrowheads="1"/>
          </p:cNvSpPr>
          <p:nvPr/>
        </p:nvSpPr>
        <p:spPr bwMode="auto">
          <a:xfrm>
            <a:off x="323528" y="1556792"/>
            <a:ext cx="86042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kumimoji="1" sz="3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Tahoma" pitchFamily="34" charset="0"/>
              <a:buChar char="–"/>
              <a:defRPr kumimoji="1" sz="28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Tahoma" pitchFamily="34" charset="0"/>
              <a:buChar char="–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v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/>
              <a:t>・写真投稿、名誉毀損などのトラブル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ja-JP" sz="3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ja-JP" sz="3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3600" dirty="0"/>
              <a:t>・いじめ、グループチャット、既読による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3600" dirty="0"/>
              <a:t>　　　　　　　　　　　　　　　　　　　　　　トラブル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endParaRPr lang="en-US" altLang="ja-JP" sz="3600" dirty="0"/>
          </a:p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ja-JP" altLang="en-US" sz="3600" dirty="0"/>
              <a:t>・ＧＰＳ、写真のタグ付けによるトラブル</a:t>
            </a:r>
            <a:endParaRPr lang="en-US" altLang="ja-JP" sz="3600" dirty="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913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言語情報のみの怖さ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95536" y="1772816"/>
            <a:ext cx="3819343" cy="3577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995936" y="1628800"/>
            <a:ext cx="479065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chemeClr val="tx2">
                    <a:lumMod val="75000"/>
                  </a:schemeClr>
                </a:solidFill>
              </a:rPr>
              <a:t>○視覚情報　５５％</a:t>
            </a:r>
            <a:endParaRPr kumimoji="1" lang="en-US" altLang="ja-JP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</a:rPr>
              <a:t>　見た目・身だしなみ・しぐさ・表情・</a:t>
            </a:r>
            <a:endParaRPr lang="en-US" altLang="ja-JP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</a:rPr>
              <a:t>　視線</a:t>
            </a:r>
            <a:endParaRPr lang="en-US" altLang="ja-JP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kumimoji="1" lang="ja-JP" altLang="en-US" sz="2400" dirty="0">
                <a:solidFill>
                  <a:schemeClr val="tx2">
                    <a:lumMod val="75000"/>
                  </a:schemeClr>
                </a:solidFill>
              </a:rPr>
              <a:t>○聴覚情報　３８％</a:t>
            </a:r>
            <a:endParaRPr kumimoji="1" lang="en-US" altLang="ja-JP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</a:rPr>
              <a:t>　声の質　速さ　大きさ　テンポ</a:t>
            </a:r>
            <a:endParaRPr lang="en-US" altLang="ja-JP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kumimoji="1" lang="ja-JP" altLang="en-US" sz="2400" dirty="0">
                <a:solidFill>
                  <a:schemeClr val="tx2">
                    <a:lumMod val="75000"/>
                  </a:schemeClr>
                </a:solidFill>
              </a:rPr>
              <a:t>○言語情報　７％</a:t>
            </a:r>
            <a:endParaRPr kumimoji="1" lang="en-US" altLang="ja-JP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ja-JP" altLang="en-US" sz="2400" dirty="0">
                <a:solidFill>
                  <a:schemeClr val="tx2">
                    <a:lumMod val="75000"/>
                  </a:schemeClr>
                </a:solidFill>
              </a:rPr>
              <a:t>　話すことばそのものの意味</a:t>
            </a:r>
            <a:endParaRPr lang="en-US" altLang="ja-JP" sz="2400" dirty="0">
              <a:solidFill>
                <a:schemeClr val="tx2">
                  <a:lumMod val="75000"/>
                </a:schemeClr>
              </a:solidFill>
            </a:endParaRPr>
          </a:p>
          <a:p>
            <a:endParaRPr kumimoji="1" lang="en-US" altLang="ja-JP" dirty="0"/>
          </a:p>
          <a:p>
            <a:endParaRPr lang="en-US" altLang="ja-JP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87824" y="566124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心理学者　アルバート・メラビン博士による調査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547664" y="220486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言語情報　７％</a:t>
            </a:r>
            <a:endParaRPr lang="en-US" altLang="ja-JP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51720" y="4005064"/>
            <a:ext cx="205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視覚情報　</a:t>
            </a:r>
            <a:r>
              <a:rPr lang="en-US" altLang="ja-JP" dirty="0">
                <a:solidFill>
                  <a:schemeClr val="bg1"/>
                </a:solidFill>
              </a:rPr>
              <a:t>55</a:t>
            </a:r>
            <a:r>
              <a:rPr lang="ja-JP" altLang="en-US" dirty="0">
                <a:solidFill>
                  <a:schemeClr val="bg1"/>
                </a:solidFill>
              </a:rPr>
              <a:t>％</a:t>
            </a:r>
            <a:endParaRPr lang="en-US" altLang="ja-JP" dirty="0">
              <a:solidFill>
                <a:schemeClr val="bg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5536" y="3429000"/>
            <a:ext cx="2056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</a:rPr>
              <a:t>聴覚情報　</a:t>
            </a:r>
            <a:r>
              <a:rPr lang="en-US" altLang="ja-JP" dirty="0">
                <a:solidFill>
                  <a:schemeClr val="bg1"/>
                </a:solidFill>
              </a:rPr>
              <a:t>38</a:t>
            </a:r>
            <a:r>
              <a:rPr lang="ja-JP" altLang="en-US" dirty="0">
                <a:solidFill>
                  <a:schemeClr val="bg1"/>
                </a:solidFill>
              </a:rPr>
              <a:t>％</a:t>
            </a:r>
            <a:endParaRPr lang="en-US" altLang="ja-JP" dirty="0">
              <a:solidFill>
                <a:schemeClr val="bg1"/>
              </a:solidFill>
            </a:endParaRPr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47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-145032" y="0"/>
            <a:ext cx="9289032" cy="1252728"/>
          </a:xfrm>
        </p:spPr>
        <p:txBody>
          <a:bodyPr>
            <a:normAutofit/>
          </a:bodyPr>
          <a:lstStyle/>
          <a:p>
            <a:r>
              <a:rPr kumimoji="1" lang="ja-JP" altLang="en-US" sz="3200" dirty="0"/>
              <a:t>インターネット利用による生活時間・行動の変化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7544" y="980728"/>
            <a:ext cx="8208912" cy="5277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627784" y="1412776"/>
            <a:ext cx="2736304" cy="1423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700"/>
              </a:lnSpc>
            </a:pPr>
            <a:r>
              <a:rPr lang="ja-JP" altLang="en-US" sz="1900" dirty="0"/>
              <a:t>家族との連絡回数</a:t>
            </a:r>
          </a:p>
          <a:p>
            <a:pPr algn="r">
              <a:lnSpc>
                <a:spcPts val="2700"/>
              </a:lnSpc>
            </a:pPr>
            <a:r>
              <a:rPr lang="ja-JP" altLang="en-US" sz="1900" dirty="0"/>
              <a:t>友達との連絡回数</a:t>
            </a:r>
          </a:p>
          <a:p>
            <a:pPr algn="r">
              <a:lnSpc>
                <a:spcPts val="2700"/>
              </a:lnSpc>
            </a:pPr>
            <a:r>
              <a:rPr lang="ja-JP" altLang="en-US" sz="1900" dirty="0"/>
              <a:t>旅行に行く回数</a:t>
            </a:r>
          </a:p>
          <a:p>
            <a:pPr algn="r"/>
            <a:endParaRPr kumimoji="1" lang="ja-JP" altLang="en-US" sz="19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64088" y="2420888"/>
            <a:ext cx="338437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900" dirty="0"/>
              <a:t>労働時間</a:t>
            </a:r>
          </a:p>
          <a:p>
            <a:pPr>
              <a:lnSpc>
                <a:spcPts val="2800"/>
              </a:lnSpc>
            </a:pPr>
            <a:r>
              <a:rPr lang="ja-JP" altLang="en-US" sz="1900" dirty="0"/>
              <a:t>映画、演劇コンサートなどの回数</a:t>
            </a:r>
            <a:endParaRPr lang="en-US" altLang="ja-JP" sz="1900" dirty="0"/>
          </a:p>
          <a:p>
            <a:pPr>
              <a:lnSpc>
                <a:spcPts val="2800"/>
              </a:lnSpc>
            </a:pPr>
            <a:r>
              <a:rPr lang="ja-JP" altLang="en-US" sz="1900" dirty="0"/>
              <a:t>外出する回数</a:t>
            </a:r>
          </a:p>
          <a:p>
            <a:pPr>
              <a:lnSpc>
                <a:spcPts val="2800"/>
              </a:lnSpc>
            </a:pPr>
            <a:r>
              <a:rPr lang="ja-JP" altLang="en-US" sz="1900" dirty="0"/>
              <a:t>新聞を読む時間</a:t>
            </a:r>
          </a:p>
          <a:p>
            <a:pPr>
              <a:lnSpc>
                <a:spcPts val="2800"/>
              </a:lnSpc>
            </a:pPr>
            <a:r>
              <a:rPr lang="ja-JP" altLang="en-US" sz="1900" dirty="0"/>
              <a:t>家族と対面で話す時間</a:t>
            </a:r>
          </a:p>
          <a:p>
            <a:pPr>
              <a:lnSpc>
                <a:spcPts val="2800"/>
              </a:lnSpc>
            </a:pPr>
            <a:r>
              <a:rPr lang="ja-JP" altLang="en-US" sz="1900" dirty="0"/>
              <a:t>買い物をする時間</a:t>
            </a:r>
          </a:p>
          <a:p>
            <a:pPr>
              <a:lnSpc>
                <a:spcPts val="2800"/>
              </a:lnSpc>
            </a:pPr>
            <a:r>
              <a:rPr lang="ja-JP" altLang="en-US" sz="1900" dirty="0"/>
              <a:t>友だちと対面で話す時間</a:t>
            </a:r>
          </a:p>
          <a:p>
            <a:pPr>
              <a:lnSpc>
                <a:spcPts val="2800"/>
              </a:lnSpc>
            </a:pPr>
            <a:r>
              <a:rPr lang="ja-JP" altLang="en-US" sz="1900" dirty="0"/>
              <a:t>雑誌を読む時間</a:t>
            </a:r>
            <a:endParaRPr lang="en-US" altLang="ja-JP" sz="1900" dirty="0"/>
          </a:p>
          <a:p>
            <a:r>
              <a:rPr lang="ja-JP" altLang="en-US" dirty="0"/>
              <a:t>睡眠時間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39752" y="6348184"/>
            <a:ext cx="6804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平成</a:t>
            </a:r>
            <a:r>
              <a:rPr lang="ja-JP" altLang="en-US" dirty="0"/>
              <a:t>１７年度ネットワークと国民生活に関する調査　総務省</a:t>
            </a:r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724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38561" y="317578"/>
            <a:ext cx="8229600" cy="1143000"/>
          </a:xfrm>
        </p:spPr>
        <p:txBody>
          <a:bodyPr>
            <a:normAutofit/>
          </a:bodyPr>
          <a:lstStyle/>
          <a:p>
            <a:r>
              <a:rPr lang="ja-JP" altLang="en-US" dirty="0"/>
              <a:t>ネットとルール作りの大切さ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76056" y="624434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乙部町　全小中学生対象　</a:t>
            </a:r>
            <a:r>
              <a:rPr kumimoji="1" lang="en-US" altLang="ja-JP" dirty="0"/>
              <a:t>H25</a:t>
            </a:r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640383"/>
              </p:ext>
            </p:extLst>
          </p:nvPr>
        </p:nvGraphicFramePr>
        <p:xfrm>
          <a:off x="539552" y="1556792"/>
          <a:ext cx="8208912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22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2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97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　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持たせてよかった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持たせなければ良かった</a:t>
                      </a:r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わからない</a:t>
                      </a:r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54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ルールあり守らせている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14</a:t>
                      </a:r>
                      <a:endParaRPr lang="en-US" altLang="ja-JP" sz="36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</a:t>
                      </a:r>
                      <a:endParaRPr lang="en-US" altLang="ja-JP" sz="36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30</a:t>
                      </a:r>
                      <a:endParaRPr lang="en-US" altLang="ja-JP" sz="36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314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ルールあり、あいあい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</a:t>
                      </a:r>
                      <a:endParaRPr lang="en-US" altLang="ja-JP" sz="36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15</a:t>
                      </a:r>
                      <a:endParaRPr lang="en-US" altLang="ja-JP" sz="36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9</a:t>
                      </a:r>
                      <a:endParaRPr lang="en-US" altLang="ja-JP" sz="36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106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ルールなし</a:t>
                      </a:r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u="none" strike="noStrike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7</a:t>
                      </a:r>
                      <a:endParaRPr lang="en-US" altLang="ja-JP" sz="3600" b="0" i="0" u="none" strike="noStrike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6</a:t>
                      </a:r>
                      <a:endParaRPr lang="en-US" altLang="ja-JP" sz="36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3600" u="none" strike="noStrike" dirty="0">
                          <a:effectLst/>
                          <a:latin typeface="AR P丸ゴシック体E" panose="020F0900000000000000" pitchFamily="50" charset="-128"/>
                          <a:ea typeface="AR P丸ゴシック体E" panose="020F0900000000000000" pitchFamily="50" charset="-128"/>
                        </a:rPr>
                        <a:t>26</a:t>
                      </a:r>
                      <a:endParaRPr lang="en-US" altLang="ja-JP" sz="3600" b="0" i="0" u="none" strike="noStrike" dirty="0">
                        <a:solidFill>
                          <a:srgbClr val="000000"/>
                        </a:solidFill>
                        <a:effectLst/>
                        <a:latin typeface="AR P丸ゴシック体E" panose="020F0900000000000000" pitchFamily="50" charset="-128"/>
                        <a:ea typeface="AR P丸ゴシック体E" panose="020F0900000000000000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617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自　己　紹　介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95536" y="2204864"/>
            <a:ext cx="8424936" cy="4100686"/>
          </a:xfrm>
        </p:spPr>
        <p:txBody>
          <a:bodyPr>
            <a:normAutofit fontScale="85000" lnSpcReduction="10000"/>
          </a:bodyPr>
          <a:lstStyle/>
          <a:p>
            <a:r>
              <a:rPr kumimoji="1" lang="ja-JP" altLang="en-US" dirty="0"/>
              <a:t>昭和３５年函館生まれ</a:t>
            </a:r>
            <a:endParaRPr kumimoji="1" lang="en-US" altLang="ja-JP" dirty="0"/>
          </a:p>
          <a:p>
            <a:r>
              <a:rPr lang="ja-JP" altLang="en-US" dirty="0"/>
              <a:t>昭和５８年　北海道教育大学函館分校卒業</a:t>
            </a:r>
            <a:endParaRPr lang="en-US" altLang="ja-JP" dirty="0"/>
          </a:p>
          <a:p>
            <a:r>
              <a:rPr kumimoji="1" lang="ja-JP" altLang="en-US" dirty="0"/>
              <a:t>日高管内小学校２校、渡島管内小学校２校、中学校１校（英語）</a:t>
            </a:r>
            <a:endParaRPr kumimoji="1" lang="en-US" altLang="ja-JP" dirty="0"/>
          </a:p>
          <a:p>
            <a:r>
              <a:rPr lang="ja-JP" altLang="en-US" dirty="0"/>
              <a:t>平成１８年　北海道教育大学大学院研究科修了</a:t>
            </a:r>
            <a:endParaRPr kumimoji="1" lang="en-US" altLang="ja-JP" dirty="0"/>
          </a:p>
          <a:p>
            <a:r>
              <a:rPr lang="ja-JP" altLang="en-US" dirty="0"/>
              <a:t>平成２１年　檜山に異動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せたな町若松小学校　乙部町立明和小学校</a:t>
            </a:r>
            <a:endParaRPr lang="en-US" altLang="ja-JP" dirty="0"/>
          </a:p>
          <a:p>
            <a:r>
              <a:rPr kumimoji="1" lang="ja-JP" altLang="en-US" dirty="0"/>
              <a:t>　今金町立種川小学校</a:t>
            </a:r>
            <a:endParaRPr kumimoji="1" lang="en-US" altLang="ja-JP" dirty="0"/>
          </a:p>
          <a:p>
            <a:r>
              <a:rPr lang="ja-JP" altLang="en-US" dirty="0"/>
              <a:t>平成３０年　現任校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7944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求められる家庭での未然防止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3" cy="4857403"/>
          </a:xfrm>
        </p:spPr>
        <p:txBody>
          <a:bodyPr>
            <a:noAutofit/>
          </a:bodyPr>
          <a:lstStyle/>
          <a:p>
            <a:r>
              <a:rPr kumimoji="1" lang="ja-JP" altLang="en-US" sz="2800" dirty="0"/>
              <a:t>地域ぐるみで、高校生になるまではケータイを持たせない。</a:t>
            </a:r>
            <a:endParaRPr kumimoji="1" lang="en-US" altLang="ja-JP" sz="2800" dirty="0"/>
          </a:p>
          <a:p>
            <a:r>
              <a:rPr lang="ja-JP" altLang="en-US" sz="2800" dirty="0"/>
              <a:t>フィルタリングを必ずかける。</a:t>
            </a:r>
            <a:endParaRPr lang="en-US" altLang="ja-JP" sz="2800" dirty="0"/>
          </a:p>
          <a:p>
            <a:r>
              <a:rPr kumimoji="1" lang="ja-JP" altLang="en-US" sz="2800" dirty="0"/>
              <a:t>ケータイ利用のルールを、与える前に必ず、話し合って決め、ルールが守れない場合は、取り上げる。</a:t>
            </a:r>
            <a:endParaRPr kumimoji="1" lang="en-US" altLang="ja-JP" sz="2800" dirty="0"/>
          </a:p>
          <a:p>
            <a:r>
              <a:rPr lang="ja-JP" altLang="en-US" sz="2800" dirty="0">
                <a:solidFill>
                  <a:srgbClr val="FF0000"/>
                </a:solidFill>
              </a:rPr>
              <a:t>親と子の１８の約束</a:t>
            </a:r>
            <a:endParaRPr kumimoji="1" lang="en-US" altLang="ja-JP" sz="2800" dirty="0">
              <a:solidFill>
                <a:srgbClr val="FF0000"/>
              </a:solidFill>
            </a:endParaRPr>
          </a:p>
          <a:p>
            <a:r>
              <a:rPr lang="ja-JP" altLang="en-US" sz="2800" dirty="0"/>
              <a:t>最悪の場合、自分の子の人生を失う可能性のあることを親は知る。</a:t>
            </a:r>
            <a:endParaRPr lang="en-US" altLang="ja-JP" sz="2800" dirty="0"/>
          </a:p>
          <a:p>
            <a:r>
              <a:rPr kumimoji="1" lang="ja-JP" altLang="en-US" sz="2800" dirty="0"/>
              <a:t>親も、ケータイの機能やネットについて学ぶ。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97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187624" y="-171400"/>
            <a:ext cx="8229600" cy="1252728"/>
          </a:xfrm>
        </p:spPr>
        <p:txBody>
          <a:bodyPr/>
          <a:lstStyle/>
          <a:p>
            <a:r>
              <a:rPr kumimoji="1" lang="ja-JP" altLang="en-US" dirty="0"/>
              <a:t>求められる家庭のルール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23528" y="692696"/>
            <a:ext cx="8380453" cy="6480720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①通話相手の限定</a:t>
            </a:r>
          </a:p>
          <a:p>
            <a:r>
              <a:rPr lang="en-US" altLang="ja-JP" sz="2400" dirty="0"/>
              <a:t>②</a:t>
            </a:r>
            <a:r>
              <a:rPr lang="ja-JP" altLang="en-US" sz="2400" dirty="0"/>
              <a:t>メール相手や利用時間帯の制限や禁止</a:t>
            </a:r>
            <a:endParaRPr lang="en-US" altLang="ja-JP" sz="2400" dirty="0"/>
          </a:p>
          <a:p>
            <a:r>
              <a:rPr lang="ja-JP" altLang="en-US" sz="2400" dirty="0"/>
              <a:t>③部屋への持ち込みを禁止</a:t>
            </a:r>
            <a:endParaRPr lang="en-US" altLang="ja-JP" sz="2400" dirty="0"/>
          </a:p>
          <a:p>
            <a:r>
              <a:rPr lang="ja-JP" altLang="en-US" sz="2400" dirty="0"/>
              <a:t>④親が必要なケータイを見る権利を持つ</a:t>
            </a:r>
          </a:p>
          <a:p>
            <a:r>
              <a:rPr lang="en-US" altLang="ja-JP" sz="2400" dirty="0"/>
              <a:t>③</a:t>
            </a:r>
            <a:r>
              <a:rPr lang="ja-JP" altLang="en-US" sz="2400" dirty="0"/>
              <a:t>インターネットへの接続の禁止や制限</a:t>
            </a:r>
          </a:p>
          <a:p>
            <a:r>
              <a:rPr lang="en-US" altLang="ja-JP" sz="2400" dirty="0"/>
              <a:t>④</a:t>
            </a:r>
            <a:r>
              <a:rPr lang="ja-JP" altLang="en-US" sz="2400" dirty="0"/>
              <a:t>登録者以外の電話やメールの禁止</a:t>
            </a:r>
          </a:p>
          <a:p>
            <a:r>
              <a:rPr lang="en-US" altLang="ja-JP" sz="2400" dirty="0"/>
              <a:t>⑤</a:t>
            </a:r>
            <a:r>
              <a:rPr lang="ja-JP" altLang="en-US" sz="2400" dirty="0"/>
              <a:t>通話料金やインターネットへの接続料金の制限</a:t>
            </a:r>
          </a:p>
          <a:p>
            <a:r>
              <a:rPr lang="en-US" altLang="ja-JP" sz="2400" dirty="0"/>
              <a:t>⑥</a:t>
            </a:r>
            <a:r>
              <a:rPr lang="ja-JP" altLang="en-US" sz="2400" dirty="0"/>
              <a:t>緊急時や部活動への参加時のなどの使用状況の限定</a:t>
            </a:r>
          </a:p>
          <a:p>
            <a:r>
              <a:rPr lang="en-US" altLang="ja-JP" sz="2400" dirty="0"/>
              <a:t>⑦</a:t>
            </a:r>
            <a:r>
              <a:rPr lang="ja-JP" altLang="en-US" sz="2400" dirty="0"/>
              <a:t>親の許可のあるときのみ使用</a:t>
            </a:r>
          </a:p>
          <a:p>
            <a:r>
              <a:rPr lang="en-US" altLang="ja-JP" sz="2400" dirty="0"/>
              <a:t>⑨</a:t>
            </a:r>
            <a:r>
              <a:rPr lang="ja-JP" altLang="en-US" sz="2400" dirty="0"/>
              <a:t>携帯サイトへの接続は親の許可を得る</a:t>
            </a:r>
          </a:p>
          <a:p>
            <a:r>
              <a:rPr lang="en-US" altLang="ja-JP" sz="2400" dirty="0"/>
              <a:t>⑩</a:t>
            </a:r>
            <a:r>
              <a:rPr lang="ja-JP" altLang="en-US" sz="2400" dirty="0"/>
              <a:t>友達にメールアドレスや電話番号を教えない</a:t>
            </a:r>
          </a:p>
          <a:p>
            <a:r>
              <a:rPr lang="en-US" altLang="ja-JP" sz="2400" dirty="0"/>
              <a:t>⑪</a:t>
            </a:r>
            <a:r>
              <a:rPr lang="ja-JP" altLang="en-US" sz="2400" dirty="0"/>
              <a:t>通話記録，メール内容や利用記録等のチェック</a:t>
            </a:r>
          </a:p>
          <a:p>
            <a:r>
              <a:rPr lang="en-US" altLang="ja-JP" sz="2400" dirty="0"/>
              <a:t>⑫</a:t>
            </a:r>
            <a:r>
              <a:rPr lang="ja-JP" altLang="en-US" sz="2400" dirty="0"/>
              <a:t>子どもに暗証番号を知らせない</a:t>
            </a:r>
          </a:p>
          <a:p>
            <a:r>
              <a:rPr lang="en-US" altLang="ja-JP" sz="2400" dirty="0"/>
              <a:t>⑬</a:t>
            </a:r>
            <a:r>
              <a:rPr lang="ja-JP" altLang="en-US" sz="2400" dirty="0"/>
              <a:t>キッズ携帯で制限は初めからかける</a:t>
            </a:r>
            <a:endParaRPr kumimoji="1" lang="ja-JP" altLang="en-US" sz="2400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9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学校における指導（未然防止）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4968552"/>
          </a:xfrm>
        </p:spPr>
        <p:txBody>
          <a:bodyPr>
            <a:normAutofit fontScale="70000" lnSpcReduction="20000"/>
          </a:bodyPr>
          <a:lstStyle/>
          <a:p>
            <a:r>
              <a:rPr kumimoji="1" lang="ja-JP" altLang="en-US" sz="3400" dirty="0"/>
              <a:t>地域ぐるみで、小・中学生にケータイを持たせない啓発活動</a:t>
            </a:r>
            <a:endParaRPr kumimoji="1" lang="en-US" altLang="ja-JP" sz="3400" dirty="0"/>
          </a:p>
          <a:p>
            <a:r>
              <a:rPr lang="ja-JP" altLang="en-US" sz="3400" dirty="0"/>
              <a:t>インターネットの使い方（情報の信頼性、著作権の保護など）の指導</a:t>
            </a:r>
            <a:endParaRPr lang="en-US" altLang="ja-JP" sz="3400" dirty="0"/>
          </a:p>
          <a:p>
            <a:r>
              <a:rPr kumimoji="1" lang="ja-JP" altLang="en-US" sz="3400" dirty="0"/>
              <a:t>正しいメールの書き方（情報の発信）の指導</a:t>
            </a:r>
            <a:endParaRPr kumimoji="1" lang="en-US" altLang="ja-JP" sz="3400" dirty="0"/>
          </a:p>
          <a:p>
            <a:r>
              <a:rPr lang="ja-JP" altLang="en-US" sz="3400" dirty="0"/>
              <a:t>文字情報だけの意思伝達の難しさの指導</a:t>
            </a:r>
            <a:endParaRPr lang="en-US" altLang="ja-JP" sz="3400" dirty="0"/>
          </a:p>
          <a:p>
            <a:r>
              <a:rPr kumimoji="1" lang="ja-JP" altLang="en-US" sz="3400" dirty="0"/>
              <a:t>個人情報（</a:t>
            </a:r>
            <a:r>
              <a:rPr kumimoji="1" lang="en-US" altLang="ja-JP" sz="3400" dirty="0"/>
              <a:t>ID</a:t>
            </a:r>
            <a:r>
              <a:rPr kumimoji="1" lang="ja-JP" altLang="en-US" sz="3400" dirty="0"/>
              <a:t>や氏名、住所、誕生日など）の保護</a:t>
            </a:r>
            <a:endParaRPr kumimoji="1" lang="en-US" altLang="ja-JP" sz="3400" dirty="0"/>
          </a:p>
          <a:p>
            <a:r>
              <a:rPr lang="ja-JP" altLang="en-US" sz="3400" dirty="0"/>
              <a:t>ネットいじめの特性や事例の指導</a:t>
            </a:r>
            <a:endParaRPr lang="en-US" altLang="ja-JP" sz="3400" dirty="0"/>
          </a:p>
          <a:p>
            <a:r>
              <a:rPr lang="ja-JP" altLang="en-US" sz="3400" dirty="0"/>
              <a:t>一度情報を発信したら取り戻すことができないことの指導</a:t>
            </a:r>
            <a:endParaRPr lang="en-US" altLang="ja-JP" sz="3400" dirty="0"/>
          </a:p>
          <a:p>
            <a:r>
              <a:rPr lang="ja-JP" altLang="en-US" sz="3400" dirty="0"/>
              <a:t>コミュニケーションの基本は、対面して行うことが大切であることの指導</a:t>
            </a:r>
            <a:endParaRPr lang="en-US" altLang="ja-JP" sz="3400" dirty="0"/>
          </a:p>
          <a:p>
            <a:r>
              <a:rPr lang="ja-JP" altLang="en-US" sz="3400" dirty="0"/>
              <a:t>危機管理（万が一の事態が発生した場合の対応の策定）</a:t>
            </a:r>
            <a:endParaRPr lang="en-US" altLang="ja-JP" sz="3400" dirty="0"/>
          </a:p>
          <a:p>
            <a:r>
              <a:rPr lang="ja-JP" altLang="en-US" sz="3400" dirty="0"/>
              <a:t>児童生徒・保護者へのケータイ教室の実施</a:t>
            </a:r>
            <a:endParaRPr lang="en-US" altLang="ja-JP" sz="3400" dirty="0"/>
          </a:p>
          <a:p>
            <a:pPr marL="0" indent="0">
              <a:buNone/>
            </a:pPr>
            <a:endParaRPr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51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教職員として危機意識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4968552"/>
          </a:xfrm>
        </p:spPr>
        <p:txBody>
          <a:bodyPr>
            <a:normAutofit/>
          </a:bodyPr>
          <a:lstStyle/>
          <a:p>
            <a:r>
              <a:rPr kumimoji="1" lang="ja-JP" altLang="en-US" sz="2400" dirty="0"/>
              <a:t>児童・生徒のメアドや携帯番号を取得することは、厳正に管理される個人情報である。</a:t>
            </a:r>
            <a:endParaRPr kumimoji="1" lang="en-US" altLang="ja-JP" sz="2400" dirty="0"/>
          </a:p>
          <a:p>
            <a:r>
              <a:rPr lang="ja-JP" altLang="en-US" sz="2400" dirty="0"/>
              <a:t>児童・生徒への連絡は原則、家の電話や保護者を通してとする。</a:t>
            </a:r>
            <a:endParaRPr lang="en-US" altLang="ja-JP" sz="2400" dirty="0"/>
          </a:p>
          <a:p>
            <a:r>
              <a:rPr kumimoji="1" lang="ja-JP" altLang="en-US" sz="2400" dirty="0"/>
              <a:t>児童・生徒と教職員の間で、電話やメール、通話アプリ、ＳＮＳ等による私的な連絡は行わない。内容は授業や安全上の緊急連絡とする。</a:t>
            </a:r>
            <a:endParaRPr kumimoji="1" lang="en-US" altLang="ja-JP" sz="2400" dirty="0"/>
          </a:p>
          <a:p>
            <a:r>
              <a:rPr lang="ja-JP" altLang="en-US" sz="2400" dirty="0"/>
              <a:t>児童・生徒から私的な相談があった場合は、メールでの相談は行わない、直接会って伝えるなどルールを明確化する。</a:t>
            </a:r>
            <a:endParaRPr lang="en-US" altLang="ja-JP" sz="2400" dirty="0"/>
          </a:p>
          <a:p>
            <a:endParaRPr lang="en-US" altLang="ja-JP" sz="2400" dirty="0"/>
          </a:p>
          <a:p>
            <a:pPr>
              <a:buNone/>
            </a:pPr>
            <a:endParaRPr lang="en-US" altLang="ja-JP" sz="2400" dirty="0"/>
          </a:p>
          <a:p>
            <a:pPr>
              <a:buNone/>
            </a:pPr>
            <a:endParaRPr lang="en-US" altLang="ja-JP" sz="2400" dirty="0"/>
          </a:p>
          <a:p>
            <a:endParaRPr kumimoji="1" lang="en-US" altLang="ja-JP" sz="2400" dirty="0"/>
          </a:p>
          <a:p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151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学校における指導（危機発生時）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95536" y="1447800"/>
            <a:ext cx="8538152" cy="4800600"/>
          </a:xfrm>
        </p:spPr>
        <p:txBody>
          <a:bodyPr/>
          <a:lstStyle/>
          <a:p>
            <a:r>
              <a:rPr lang="ja-JP" altLang="en-US" dirty="0"/>
              <a:t>画面　日時　アドレス　写真　確認時刻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（証拠を記録する。）</a:t>
            </a:r>
          </a:p>
          <a:p>
            <a:r>
              <a:rPr lang="ja-JP" altLang="en-US" dirty="0"/>
              <a:t>管理者への削除依頼</a:t>
            </a:r>
          </a:p>
          <a:p>
            <a:r>
              <a:rPr lang="ja-JP" altLang="en-US" dirty="0"/>
              <a:t>関係機関への相談</a:t>
            </a:r>
          </a:p>
          <a:p>
            <a:r>
              <a:rPr lang="ja-JP" altLang="en-US" dirty="0"/>
              <a:t>心のケア</a:t>
            </a:r>
            <a:endParaRPr lang="en-US" altLang="ja-JP" dirty="0"/>
          </a:p>
          <a:p>
            <a:r>
              <a:rPr kumimoji="1" lang="ja-JP" altLang="en-US" dirty="0"/>
              <a:t>報道機関への対応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07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B4E751-C3F5-479D-BF16-E308DF35F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アンケートのご協力お願いします。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2CE87BE-9747-42B6-9B43-71DA52D2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図 5" descr="室内, クロスワード パズル, テキスト, 黒 が含まれている画像&#10;&#10;自動的に生成された説明">
            <a:extLst>
              <a:ext uri="{FF2B5EF4-FFF2-40B4-BE49-F238E27FC236}">
                <a16:creationId xmlns:a16="http://schemas.microsoft.com/office/drawing/2014/main" id="{11B2DA91-5B03-4569-B314-6A5ED0E056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1254" y="1562745"/>
            <a:ext cx="4558804" cy="455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696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21196" y="-171400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自　己　紹　介　２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23528" y="908720"/>
            <a:ext cx="8712968" cy="5760640"/>
          </a:xfrm>
        </p:spPr>
        <p:txBody>
          <a:bodyPr>
            <a:normAutofit fontScale="70000" lnSpcReduction="20000"/>
          </a:bodyPr>
          <a:lstStyle/>
          <a:p>
            <a:r>
              <a:rPr kumimoji="1" lang="ja-JP" altLang="en-US" dirty="0"/>
              <a:t>昭和６２年　教育用ソフトウェアで全国入賞</a:t>
            </a:r>
            <a:endParaRPr kumimoji="1" lang="en-US" altLang="ja-JP" dirty="0"/>
          </a:p>
          <a:p>
            <a:r>
              <a:rPr lang="ja-JP" altLang="en-US" dirty="0"/>
              <a:t>平成４年　渡島情報教育研究会発足　副幹事長</a:t>
            </a:r>
            <a:endParaRPr lang="en-US" altLang="ja-JP" dirty="0"/>
          </a:p>
          <a:p>
            <a:r>
              <a:rPr kumimoji="1" lang="ja-JP" altLang="en-US" dirty="0"/>
              <a:t>平成６年　渡島情報教育研究会　幹事長　～平成１１年</a:t>
            </a:r>
            <a:endParaRPr kumimoji="1" lang="en-US" altLang="ja-JP" dirty="0"/>
          </a:p>
          <a:p>
            <a:r>
              <a:rPr lang="ja-JP" altLang="en-US" dirty="0"/>
              <a:t>平成２５年　南北海道情報教育研究会副会長</a:t>
            </a:r>
            <a:endParaRPr lang="en-US" altLang="ja-JP" dirty="0"/>
          </a:p>
          <a:p>
            <a:r>
              <a:rPr lang="ja-JP" altLang="en-US" dirty="0"/>
              <a:t>平成２６年　檜山情報教育研究会事務局長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平成１０年　全道発表　インターネットを使った授業実践</a:t>
            </a:r>
            <a:endParaRPr kumimoji="1" lang="en-US" altLang="ja-JP" dirty="0"/>
          </a:p>
          <a:p>
            <a:r>
              <a:rPr lang="ja-JP" altLang="en-US" dirty="0"/>
              <a:t>平成１６年　研究授業　デジタルコンテンツを使った理科の授業</a:t>
            </a:r>
            <a:endParaRPr lang="en-US" altLang="ja-JP" dirty="0"/>
          </a:p>
          <a:p>
            <a:r>
              <a:rPr kumimoji="1" lang="ja-JP" altLang="en-US" dirty="0"/>
              <a:t>平成１７年　研究授業　個人情報の保護</a:t>
            </a:r>
            <a:endParaRPr kumimoji="1" lang="en-US" altLang="ja-JP" dirty="0"/>
          </a:p>
          <a:p>
            <a:r>
              <a:rPr lang="ja-JP" altLang="en-US" dirty="0"/>
              <a:t>平成１８年　全道発表　今求められる情報モラル教育</a:t>
            </a:r>
            <a:endParaRPr lang="en-US" altLang="ja-JP" dirty="0"/>
          </a:p>
          <a:p>
            <a:r>
              <a:rPr kumimoji="1" lang="ja-JP" altLang="en-US" dirty="0"/>
              <a:t>平成２０年　エクセル</a:t>
            </a:r>
            <a:r>
              <a:rPr kumimoji="1" lang="en-US" altLang="ja-JP" dirty="0"/>
              <a:t>VBA</a:t>
            </a:r>
            <a:r>
              <a:rPr kumimoji="1" lang="ja-JP" altLang="en-US" dirty="0"/>
              <a:t>を使った教育用ソフトウエア開発開始</a:t>
            </a:r>
            <a:endParaRPr kumimoji="1" lang="en-US" altLang="ja-JP" dirty="0"/>
          </a:p>
          <a:p>
            <a:r>
              <a:rPr lang="ja-JP" altLang="en-US" dirty="0"/>
              <a:t>平成２５年　</a:t>
            </a:r>
            <a:r>
              <a:rPr lang="en-US" altLang="ja-JP" dirty="0"/>
              <a:t>ICT</a:t>
            </a:r>
            <a:r>
              <a:rPr lang="ja-JP" altLang="en-US" dirty="0"/>
              <a:t>支援員ホームページ講習会講師</a:t>
            </a:r>
            <a:endParaRPr lang="en-US" altLang="ja-JP" dirty="0"/>
          </a:p>
          <a:p>
            <a:r>
              <a:rPr kumimoji="1" lang="ja-JP" altLang="en-US" dirty="0"/>
              <a:t>平成２５年　管内中学校で情報モラル指導</a:t>
            </a:r>
            <a:endParaRPr kumimoji="1" lang="en-US" altLang="ja-JP" dirty="0"/>
          </a:p>
          <a:p>
            <a:r>
              <a:rPr lang="ja-JP" altLang="en-US" dirty="0"/>
              <a:t>平成２４年、２５年　乙部町</a:t>
            </a:r>
            <a:r>
              <a:rPr lang="en-US" altLang="ja-JP" dirty="0"/>
              <a:t>PTA</a:t>
            </a:r>
            <a:r>
              <a:rPr lang="ja-JP" altLang="en-US" dirty="0"/>
              <a:t>連合会で、情報モラル講演</a:t>
            </a:r>
            <a:endParaRPr lang="en-US" altLang="ja-JP" dirty="0"/>
          </a:p>
          <a:p>
            <a:r>
              <a:rPr kumimoji="1" lang="ja-JP" altLang="en-US" dirty="0"/>
              <a:t>平成３０年　檜山情報研講習会でプログラミング導入経緯発表</a:t>
            </a:r>
            <a:endParaRPr kumimoji="1" lang="en-US" altLang="ja-JP" dirty="0"/>
          </a:p>
          <a:p>
            <a:r>
              <a:rPr lang="ja-JP" altLang="en-US" dirty="0"/>
              <a:t>令和元年　　檜山情報研講習会でプログラミング実習講師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85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自己紹介３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67544" y="1447800"/>
            <a:ext cx="8466144" cy="480060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やってきたこと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研究会組織の体制づくり　教員向け講習会の実施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研究レポートづくり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校務の情報化</a:t>
            </a:r>
            <a:endParaRPr lang="en-US" altLang="ja-JP" sz="2800" dirty="0"/>
          </a:p>
          <a:p>
            <a:pPr marL="0" indent="0">
              <a:buNone/>
            </a:pPr>
            <a:r>
              <a:rPr kumimoji="1" lang="ja-JP" altLang="en-US" sz="2800" dirty="0"/>
              <a:t>教育用ソフトウェアの開発</a:t>
            </a:r>
            <a:endParaRPr kumimoji="1"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ホームページ管理</a:t>
            </a:r>
            <a:endParaRPr lang="en-US" altLang="ja-JP" sz="28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25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3006451" y="1772816"/>
            <a:ext cx="2915671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8759" y="2835299"/>
            <a:ext cx="2773363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0227" y="2849530"/>
            <a:ext cx="2773363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教育の情報化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131840" y="1916832"/>
            <a:ext cx="2979853" cy="5375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200" dirty="0">
                <a:solidFill>
                  <a:schemeClr val="bg1"/>
                </a:solidFill>
              </a:rPr>
              <a:t>教育の情報化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44208" y="2996952"/>
            <a:ext cx="2232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400" dirty="0">
                <a:solidFill>
                  <a:srgbClr val="002060"/>
                </a:solidFill>
              </a:rPr>
              <a:t>校務の情報化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31840" y="4005064"/>
            <a:ext cx="2794958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68000">
              <a:lnSpc>
                <a:spcPts val="2500"/>
              </a:lnSpc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・学習指導の準備での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indent="-468000">
              <a:lnSpc>
                <a:spcPts val="2500"/>
              </a:lnSpc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　活用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indent="-468000">
              <a:lnSpc>
                <a:spcPts val="2500"/>
              </a:lnSpc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・授業場面での教師の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indent="-468000">
              <a:lnSpc>
                <a:spcPts val="2500"/>
              </a:lnSpc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　機器利用</a:t>
            </a:r>
            <a:endParaRPr lang="en-US" altLang="ja-JP" sz="2000" dirty="0">
              <a:solidFill>
                <a:schemeClr val="bg1"/>
              </a:solidFill>
            </a:endParaRPr>
          </a:p>
          <a:p>
            <a:pPr indent="-468000">
              <a:lnSpc>
                <a:spcPts val="2500"/>
              </a:lnSpc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・児童生徒による</a:t>
            </a:r>
            <a:r>
              <a:rPr lang="en-US" altLang="ja-JP" sz="2000" dirty="0">
                <a:solidFill>
                  <a:schemeClr val="bg1"/>
                </a:solidFill>
              </a:rPr>
              <a:t>ICT</a:t>
            </a:r>
          </a:p>
          <a:p>
            <a:pPr indent="-468000">
              <a:lnSpc>
                <a:spcPts val="2500"/>
              </a:lnSpc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　活用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207600" y="2871610"/>
            <a:ext cx="2876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400" dirty="0">
                <a:solidFill>
                  <a:srgbClr val="002060"/>
                </a:solidFill>
              </a:rPr>
              <a:t>教科等指導における情報通信技術の活用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66283" y="4005064"/>
            <a:ext cx="30777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・電子メール</a:t>
            </a:r>
            <a:endParaRPr lang="en-US" altLang="ja-JP" sz="20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・文書作成・処理</a:t>
            </a:r>
            <a:endParaRPr lang="en-US" altLang="ja-JP" sz="20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・統計処理</a:t>
            </a:r>
            <a:endParaRPr lang="en-US" altLang="ja-JP" sz="20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・ホームページなど</a:t>
            </a:r>
          </a:p>
        </p:txBody>
      </p:sp>
      <p:cxnSp>
        <p:nvCxnSpPr>
          <p:cNvPr id="15" name="直線コネクタ 14"/>
          <p:cNvCxnSpPr/>
          <p:nvPr/>
        </p:nvCxnSpPr>
        <p:spPr>
          <a:xfrm flipH="1">
            <a:off x="1628986" y="2564904"/>
            <a:ext cx="1443725" cy="288032"/>
          </a:xfrm>
          <a:prstGeom prst="line">
            <a:avLst/>
          </a:prstGeom>
          <a:ln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5908870" y="2551652"/>
            <a:ext cx="1562543" cy="28462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endCxn id="7" idx="2"/>
          </p:cNvCxnSpPr>
          <p:nvPr/>
        </p:nvCxnSpPr>
        <p:spPr>
          <a:xfrm flipV="1">
            <a:off x="4464286" y="2564904"/>
            <a:ext cx="1" cy="46137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4217" y="2866801"/>
            <a:ext cx="2773363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179512" y="4005064"/>
            <a:ext cx="287119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・情報活用能力の育成</a:t>
            </a:r>
            <a:endParaRPr lang="en-US" altLang="ja-JP" sz="20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</a:t>
            </a:r>
            <a:r>
              <a:rPr lang="en-US" altLang="ja-JP" sz="2000" dirty="0">
                <a:solidFill>
                  <a:schemeClr val="bg1"/>
                </a:solidFill>
              </a:rPr>
              <a:t>PC</a:t>
            </a:r>
            <a:r>
              <a:rPr lang="ja-JP" altLang="en-US" sz="2000" dirty="0">
                <a:solidFill>
                  <a:schemeClr val="bg1"/>
                </a:solidFill>
              </a:rPr>
              <a:t>の基本操作・活用</a:t>
            </a:r>
            <a:endParaRPr lang="en-US" altLang="ja-JP" sz="20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・機器の仕組み</a:t>
            </a:r>
            <a:endParaRPr lang="en-US" altLang="ja-JP" sz="20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000" dirty="0">
                <a:solidFill>
                  <a:schemeClr val="bg1"/>
                </a:solidFill>
              </a:rPr>
              <a:t>・情報モラル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8923" y="3045990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ja-JP" altLang="en-US" sz="2400" dirty="0">
                <a:solidFill>
                  <a:srgbClr val="002060"/>
                </a:solidFill>
              </a:rPr>
              <a:t>情報教育</a:t>
            </a:r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323528" y="5513169"/>
            <a:ext cx="2448272" cy="4361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プログラミング教育</a:t>
            </a:r>
          </a:p>
        </p:txBody>
      </p:sp>
    </p:spTree>
    <p:extLst>
      <p:ext uri="{BB962C8B-B14F-4D97-AF65-F5344CB8AC3E}">
        <p14:creationId xmlns:p14="http://schemas.microsoft.com/office/powerpoint/2010/main" val="429077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9060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2" grpId="0"/>
      <p:bldP spid="8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3851920" y="4725144"/>
            <a:ext cx="2592288" cy="6463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情報教育の推進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情報教育の目標</a:t>
            </a:r>
            <a:endParaRPr kumimoji="1" lang="en-US" altLang="ja-JP" sz="3600" dirty="0"/>
          </a:p>
          <a:p>
            <a:r>
              <a:rPr lang="ja-JP" altLang="en-US" sz="3600" dirty="0"/>
              <a:t>　情報活用能力の育成を図ること</a:t>
            </a:r>
            <a:endParaRPr lang="en-US" altLang="ja-JP" sz="3600" dirty="0"/>
          </a:p>
          <a:p>
            <a:r>
              <a:rPr kumimoji="1" lang="ja-JP" altLang="en-US" sz="3600" dirty="0"/>
              <a:t>　　</a:t>
            </a:r>
            <a:r>
              <a:rPr kumimoji="1" lang="en-US" altLang="ja-JP" sz="3600" dirty="0"/>
              <a:t>A</a:t>
            </a:r>
            <a:r>
              <a:rPr kumimoji="1" lang="ja-JP" altLang="en-US" sz="3600" dirty="0" err="1"/>
              <a:t>．</a:t>
            </a:r>
            <a:r>
              <a:rPr kumimoji="1" lang="ja-JP" altLang="en-US" sz="3600" dirty="0"/>
              <a:t>情報活用の実践力</a:t>
            </a:r>
            <a:endParaRPr kumimoji="1" lang="en-US" altLang="ja-JP" sz="3600" dirty="0"/>
          </a:p>
          <a:p>
            <a:r>
              <a:rPr lang="ja-JP" altLang="en-US" sz="3600" dirty="0"/>
              <a:t>　　</a:t>
            </a:r>
            <a:r>
              <a:rPr lang="en-US" altLang="ja-JP" sz="3600" dirty="0"/>
              <a:t>B</a:t>
            </a:r>
            <a:r>
              <a:rPr lang="ja-JP" altLang="en-US" sz="3600" dirty="0" err="1"/>
              <a:t>．</a:t>
            </a:r>
            <a:r>
              <a:rPr lang="ja-JP" altLang="en-US" sz="3600" dirty="0"/>
              <a:t>情報の科学的な理解</a:t>
            </a:r>
            <a:endParaRPr lang="en-US" altLang="ja-JP" sz="3600" dirty="0"/>
          </a:p>
          <a:p>
            <a:r>
              <a:rPr kumimoji="1" lang="ja-JP" altLang="en-US" sz="3600" dirty="0"/>
              <a:t>　　</a:t>
            </a:r>
            <a:r>
              <a:rPr kumimoji="1" lang="en-US" altLang="ja-JP" sz="3600" dirty="0"/>
              <a:t>C</a:t>
            </a:r>
            <a:r>
              <a:rPr kumimoji="1" lang="ja-JP" altLang="en-US" sz="3600" dirty="0" err="1"/>
              <a:t>．</a:t>
            </a:r>
            <a:r>
              <a:rPr kumimoji="1" lang="ja-JP" altLang="en-US" sz="3600" dirty="0"/>
              <a:t>情報社会に参画する態度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923928" y="4725144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2">
                    <a:lumMod val="50000"/>
                  </a:schemeClr>
                </a:solidFill>
              </a:rPr>
              <a:t>情報モラル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625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63663" y="-171400"/>
            <a:ext cx="8680337" cy="1252728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小・中・高等学校で身につけさせたい情報活用能力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568" y="836712"/>
            <a:ext cx="7789791" cy="5745664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388969" y="6536612"/>
            <a:ext cx="2664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文科省　教育の情報化に関する手引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729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情報モラル</a:t>
            </a: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1187624" y="1417638"/>
            <a:ext cx="6912768" cy="2160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/>
          </a:p>
        </p:txBody>
      </p:sp>
      <p:sp>
        <p:nvSpPr>
          <p:cNvPr id="7" name="角丸四角形 6"/>
          <p:cNvSpPr/>
          <p:nvPr/>
        </p:nvSpPr>
        <p:spPr>
          <a:xfrm>
            <a:off x="1547664" y="4221088"/>
            <a:ext cx="6696744" cy="216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4139952" y="3429000"/>
            <a:ext cx="1512168" cy="1008112"/>
          </a:xfrm>
          <a:prstGeom prst="down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97496" y="1691869"/>
            <a:ext cx="67028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600" dirty="0">
                <a:solidFill>
                  <a:schemeClr val="bg1"/>
                </a:solidFill>
              </a:rPr>
              <a:t>情報モラル教育</a:t>
            </a:r>
            <a:endParaRPr kumimoji="1" lang="en-US" altLang="ja-JP" sz="2600" dirty="0">
              <a:solidFill>
                <a:schemeClr val="bg1"/>
              </a:solidFill>
            </a:endParaRPr>
          </a:p>
          <a:p>
            <a:endParaRPr kumimoji="1" lang="en-US" altLang="ja-JP" sz="2600" dirty="0">
              <a:solidFill>
                <a:schemeClr val="bg1"/>
              </a:solidFill>
            </a:endParaRPr>
          </a:p>
          <a:p>
            <a:r>
              <a:rPr lang="ja-JP" altLang="en-US" sz="2600" dirty="0">
                <a:solidFill>
                  <a:schemeClr val="bg1"/>
                </a:solidFill>
              </a:rPr>
              <a:t>日常モラルの指導＋情報社会の特性の理解</a:t>
            </a:r>
            <a:endParaRPr kumimoji="1" lang="ja-JP" altLang="en-US" sz="26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948909" y="4794720"/>
            <a:ext cx="560006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600" dirty="0">
                <a:solidFill>
                  <a:schemeClr val="bg1"/>
                </a:solidFill>
              </a:rPr>
              <a:t>情報社会で適正な活動を行うための基になる考え方と態度の育成</a:t>
            </a:r>
          </a:p>
        </p:txBody>
      </p:sp>
    </p:spTree>
    <p:extLst>
      <p:ext uri="{BB962C8B-B14F-4D97-AF65-F5344CB8AC3E}">
        <p14:creationId xmlns:p14="http://schemas.microsoft.com/office/powerpoint/2010/main" val="233229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情報モラルの柱</a:t>
            </a:r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87016" y="1412776"/>
            <a:ext cx="8856984" cy="4536504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１．情報社会の倫理</a:t>
            </a:r>
            <a:endParaRPr lang="en-US" altLang="ja-JP" sz="2800" dirty="0"/>
          </a:p>
          <a:p>
            <a:r>
              <a:rPr lang="ja-JP" altLang="en-US" sz="2800" dirty="0"/>
              <a:t>２．法の理解と遵守</a:t>
            </a:r>
            <a:endParaRPr lang="en-US" altLang="ja-JP" sz="2800" dirty="0"/>
          </a:p>
          <a:p>
            <a:r>
              <a:rPr lang="ja-JP" altLang="en-US" sz="2800" dirty="0"/>
              <a:t>３．安全への知恵</a:t>
            </a:r>
            <a:endParaRPr lang="en-US" altLang="ja-JP" sz="2800" dirty="0"/>
          </a:p>
          <a:p>
            <a:r>
              <a:rPr lang="ja-JP" altLang="en-US" sz="2800" dirty="0"/>
              <a:t>４．情報セキュリティ</a:t>
            </a:r>
            <a:endParaRPr lang="en-US" altLang="ja-JP" sz="2800" dirty="0"/>
          </a:p>
          <a:p>
            <a:r>
              <a:rPr lang="ja-JP" altLang="en-US" sz="2800" dirty="0"/>
              <a:t>５．公共的なネットワーク社会の構築</a:t>
            </a:r>
            <a:endParaRPr kumimoji="1" lang="ja-JP" altLang="en-US" sz="2800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296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1145</TotalTime>
  <Words>900</Words>
  <Application>Microsoft Office PowerPoint</Application>
  <PresentationFormat>画面に合わせる (4:3)</PresentationFormat>
  <Paragraphs>215</Paragraphs>
  <Slides>25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2" baseType="lpstr">
      <vt:lpstr>AR P丸ゴシック体E</vt:lpstr>
      <vt:lpstr>Calibri</vt:lpstr>
      <vt:lpstr>Gill Sans MT</vt:lpstr>
      <vt:lpstr>Tahoma</vt:lpstr>
      <vt:lpstr>Verdana</vt:lpstr>
      <vt:lpstr>Wingdings 2</vt:lpstr>
      <vt:lpstr>フレッシュ</vt:lpstr>
      <vt:lpstr>情報モラル</vt:lpstr>
      <vt:lpstr>自　己　紹　介</vt:lpstr>
      <vt:lpstr>自　己　紹　介　２</vt:lpstr>
      <vt:lpstr>自己紹介３</vt:lpstr>
      <vt:lpstr>教育の情報化</vt:lpstr>
      <vt:lpstr>情報教育の推進</vt:lpstr>
      <vt:lpstr>小・中・高等学校で身につけさせたい情報活用能力</vt:lpstr>
      <vt:lpstr>情報モラル</vt:lpstr>
      <vt:lpstr>情報モラルの柱</vt:lpstr>
      <vt:lpstr>情報モラルの指導</vt:lpstr>
      <vt:lpstr>ＳＮＳと光と影</vt:lpstr>
      <vt:lpstr>PowerPoint プレゼンテーション</vt:lpstr>
      <vt:lpstr>PowerPoint プレゼンテーション</vt:lpstr>
      <vt:lpstr>ネットの問題点</vt:lpstr>
      <vt:lpstr>ネットコミュニケーションの怖さ</vt:lpstr>
      <vt:lpstr>ネットコミュニケーションの怖さ</vt:lpstr>
      <vt:lpstr>言語情報のみの怖さ</vt:lpstr>
      <vt:lpstr>インターネット利用による生活時間・行動の変化</vt:lpstr>
      <vt:lpstr>ネットとルール作りの大切さ</vt:lpstr>
      <vt:lpstr>求められる家庭での未然防止</vt:lpstr>
      <vt:lpstr>求められる家庭のルール</vt:lpstr>
      <vt:lpstr>学校における指導（未然防止）</vt:lpstr>
      <vt:lpstr>教職員として危機意識</vt:lpstr>
      <vt:lpstr>学校における指導（危機発生時）</vt:lpstr>
      <vt:lpstr>アンケートのご協力お願いします。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情報モラル</dc:title>
  <dc:creator>佐々木　朗</dc:creator>
  <cp:lastModifiedBy>朗 佐々木</cp:lastModifiedBy>
  <cp:revision>64</cp:revision>
  <cp:lastPrinted>2019-08-23T21:26:00Z</cp:lastPrinted>
  <dcterms:created xsi:type="dcterms:W3CDTF">2013-04-20T01:04:15Z</dcterms:created>
  <dcterms:modified xsi:type="dcterms:W3CDTF">2019-08-24T04:37:56Z</dcterms:modified>
</cp:coreProperties>
</file>