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handoutMasterIdLst>
    <p:handoutMasterId r:id="rId38"/>
  </p:handoutMasterIdLst>
  <p:sldIdLst>
    <p:sldId id="256" r:id="rId2"/>
    <p:sldId id="285" r:id="rId3"/>
    <p:sldId id="286" r:id="rId4"/>
    <p:sldId id="279" r:id="rId5"/>
    <p:sldId id="280" r:id="rId6"/>
    <p:sldId id="281" r:id="rId7"/>
    <p:sldId id="283" r:id="rId8"/>
    <p:sldId id="282" r:id="rId9"/>
    <p:sldId id="284" r:id="rId10"/>
    <p:sldId id="288" r:id="rId11"/>
    <p:sldId id="258" r:id="rId12"/>
    <p:sldId id="259" r:id="rId13"/>
    <p:sldId id="260" r:id="rId14"/>
    <p:sldId id="266" r:id="rId15"/>
    <p:sldId id="267" r:id="rId16"/>
    <p:sldId id="269" r:id="rId17"/>
    <p:sldId id="270" r:id="rId18"/>
    <p:sldId id="289" r:id="rId19"/>
    <p:sldId id="261" r:id="rId20"/>
    <p:sldId id="262" r:id="rId21"/>
    <p:sldId id="263" r:id="rId22"/>
    <p:sldId id="264" r:id="rId23"/>
    <p:sldId id="265" r:id="rId24"/>
    <p:sldId id="290" r:id="rId25"/>
    <p:sldId id="271" r:id="rId26"/>
    <p:sldId id="272" r:id="rId27"/>
    <p:sldId id="273" r:id="rId28"/>
    <p:sldId id="274" r:id="rId29"/>
    <p:sldId id="276" r:id="rId30"/>
    <p:sldId id="277" r:id="rId31"/>
    <p:sldId id="278" r:id="rId32"/>
    <p:sldId id="291" r:id="rId33"/>
    <p:sldId id="292" r:id="rId34"/>
    <p:sldId id="293" r:id="rId35"/>
    <p:sldId id="294" r:id="rId36"/>
  </p:sldIdLst>
  <p:sldSz cx="12192000" cy="6858000"/>
  <p:notesSz cx="10021888" cy="68881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DD2"/>
    <a:srgbClr val="DDDDDD"/>
    <a:srgbClr val="EAEAEA"/>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5" d="100"/>
          <a:sy n="75" d="100"/>
        </p:scale>
        <p:origin x="82" y="288"/>
      </p:cViewPr>
      <p:guideLst/>
    </p:cSldViewPr>
  </p:slideViewPr>
  <p:notesTextViewPr>
    <p:cViewPr>
      <p:scale>
        <a:sx n="1" d="1"/>
        <a:sy n="1" d="1"/>
      </p:scale>
      <p:origin x="0" y="0"/>
    </p:cViewPr>
  </p:notesTextViewPr>
  <p:notesViewPr>
    <p:cSldViewPr snapToGrid="0">
      <p:cViewPr varScale="1">
        <p:scale>
          <a:sx n="86" d="100"/>
          <a:sy n="86" d="100"/>
        </p:scale>
        <p:origin x="1848"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AAF34D43-7B89-4A2A-86EE-E5CC0A1BCED3}"/>
              </a:ext>
            </a:extLst>
          </p:cNvPr>
          <p:cNvSpPr>
            <a:spLocks noGrp="1"/>
          </p:cNvSpPr>
          <p:nvPr>
            <p:ph type="hdr" sz="quarter"/>
          </p:nvPr>
        </p:nvSpPr>
        <p:spPr>
          <a:xfrm>
            <a:off x="0" y="1"/>
            <a:ext cx="4342818" cy="345604"/>
          </a:xfrm>
          <a:prstGeom prst="rect">
            <a:avLst/>
          </a:prstGeom>
        </p:spPr>
        <p:txBody>
          <a:bodyPr vert="horz" lIns="96625" tIns="48312" rIns="96625" bIns="48312" rtlCol="0"/>
          <a:lstStyle>
            <a:lvl1pPr algn="l">
              <a:defRPr sz="1300"/>
            </a:lvl1pPr>
          </a:lstStyle>
          <a:p>
            <a:endParaRPr kumimoji="1" lang="ja-JP" altLang="en-US"/>
          </a:p>
        </p:txBody>
      </p:sp>
      <p:sp>
        <p:nvSpPr>
          <p:cNvPr id="4" name="フッター プレースホルダー 3">
            <a:extLst>
              <a:ext uri="{FF2B5EF4-FFF2-40B4-BE49-F238E27FC236}">
                <a16:creationId xmlns:a16="http://schemas.microsoft.com/office/drawing/2014/main" id="{A52A99D9-3332-4406-AD40-2D12008861B8}"/>
              </a:ext>
            </a:extLst>
          </p:cNvPr>
          <p:cNvSpPr>
            <a:spLocks noGrp="1"/>
          </p:cNvSpPr>
          <p:nvPr>
            <p:ph type="ftr" sz="quarter" idx="2"/>
          </p:nvPr>
        </p:nvSpPr>
        <p:spPr>
          <a:xfrm>
            <a:off x="0" y="6542560"/>
            <a:ext cx="4342818" cy="345603"/>
          </a:xfrm>
          <a:prstGeom prst="rect">
            <a:avLst/>
          </a:prstGeom>
        </p:spPr>
        <p:txBody>
          <a:bodyPr vert="horz" lIns="96625" tIns="48312" rIns="96625" bIns="48312" rtlCol="0" anchor="b"/>
          <a:lstStyle>
            <a:lvl1pPr algn="l">
              <a:defRPr sz="1300"/>
            </a:lvl1pPr>
          </a:lstStyle>
          <a:p>
            <a:endParaRPr kumimoji="1" lang="ja-JP" altLang="en-US"/>
          </a:p>
        </p:txBody>
      </p:sp>
      <p:sp>
        <p:nvSpPr>
          <p:cNvPr id="5" name="スライド番号プレースホルダー 4">
            <a:extLst>
              <a:ext uri="{FF2B5EF4-FFF2-40B4-BE49-F238E27FC236}">
                <a16:creationId xmlns:a16="http://schemas.microsoft.com/office/drawing/2014/main" id="{FE0D8D52-F893-4005-A734-534A72955B91}"/>
              </a:ext>
            </a:extLst>
          </p:cNvPr>
          <p:cNvSpPr>
            <a:spLocks noGrp="1"/>
          </p:cNvSpPr>
          <p:nvPr>
            <p:ph type="sldNum" sz="quarter" idx="3"/>
          </p:nvPr>
        </p:nvSpPr>
        <p:spPr>
          <a:xfrm>
            <a:off x="5676751" y="6542560"/>
            <a:ext cx="4342818" cy="345603"/>
          </a:xfrm>
          <a:prstGeom prst="rect">
            <a:avLst/>
          </a:prstGeom>
        </p:spPr>
        <p:txBody>
          <a:bodyPr vert="horz" lIns="96625" tIns="48312" rIns="96625" bIns="48312" rtlCol="0" anchor="b"/>
          <a:lstStyle>
            <a:lvl1pPr algn="r">
              <a:defRPr sz="1300"/>
            </a:lvl1pPr>
          </a:lstStyle>
          <a:p>
            <a:fld id="{4CD38AF9-A61C-4AA1-A464-DCD93F1CC5CB}" type="slidenum">
              <a:rPr kumimoji="1" lang="ja-JP" altLang="en-US" smtClean="0"/>
              <a:t>‹#›</a:t>
            </a:fld>
            <a:endParaRPr kumimoji="1" lang="ja-JP" altLang="en-US"/>
          </a:p>
        </p:txBody>
      </p:sp>
      <p:sp>
        <p:nvSpPr>
          <p:cNvPr id="6" name="日付プレースホルダー 5">
            <a:extLst>
              <a:ext uri="{FF2B5EF4-FFF2-40B4-BE49-F238E27FC236}">
                <a16:creationId xmlns:a16="http://schemas.microsoft.com/office/drawing/2014/main" id="{883EF66B-432D-4EFB-A2CF-12B84111C732}"/>
              </a:ext>
            </a:extLst>
          </p:cNvPr>
          <p:cNvSpPr>
            <a:spLocks noGrp="1"/>
          </p:cNvSpPr>
          <p:nvPr>
            <p:ph type="dt" sz="quarter" idx="1"/>
          </p:nvPr>
        </p:nvSpPr>
        <p:spPr>
          <a:xfrm>
            <a:off x="5676751" y="1"/>
            <a:ext cx="4342818" cy="345604"/>
          </a:xfrm>
          <a:prstGeom prst="rect">
            <a:avLst/>
          </a:prstGeom>
        </p:spPr>
        <p:txBody>
          <a:bodyPr vert="horz" lIns="96625" tIns="48312" rIns="96625" bIns="48312" rtlCol="0"/>
          <a:lstStyle>
            <a:lvl1pPr algn="r">
              <a:defRPr sz="1300"/>
            </a:lvl1pPr>
          </a:lstStyle>
          <a:p>
            <a:r>
              <a:rPr kumimoji="1" lang="en-US" altLang="ja-JP" dirty="0"/>
              <a:t>2019/2/5</a:t>
            </a:r>
            <a:endParaRPr kumimoji="1" lang="ja-JP" altLang="en-US" dirty="0"/>
          </a:p>
        </p:txBody>
      </p:sp>
    </p:spTree>
    <p:extLst>
      <p:ext uri="{BB962C8B-B14F-4D97-AF65-F5344CB8AC3E}">
        <p14:creationId xmlns:p14="http://schemas.microsoft.com/office/powerpoint/2010/main" val="3894387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342818" cy="345604"/>
          </a:xfrm>
          <a:prstGeom prst="rect">
            <a:avLst/>
          </a:prstGeom>
        </p:spPr>
        <p:txBody>
          <a:bodyPr vert="horz" lIns="96625" tIns="48312" rIns="96625" bIns="48312" rtlCol="0"/>
          <a:lstStyle>
            <a:lvl1pPr algn="l">
              <a:defRPr sz="1300"/>
            </a:lvl1pPr>
          </a:lstStyle>
          <a:p>
            <a:endParaRPr kumimoji="1" lang="ja-JP" altLang="en-US"/>
          </a:p>
        </p:txBody>
      </p:sp>
      <p:sp>
        <p:nvSpPr>
          <p:cNvPr id="3" name="日付プレースホルダー 2"/>
          <p:cNvSpPr>
            <a:spLocks noGrp="1"/>
          </p:cNvSpPr>
          <p:nvPr>
            <p:ph type="dt" idx="1"/>
          </p:nvPr>
        </p:nvSpPr>
        <p:spPr>
          <a:xfrm>
            <a:off x="5676751" y="1"/>
            <a:ext cx="4342818" cy="345604"/>
          </a:xfrm>
          <a:prstGeom prst="rect">
            <a:avLst/>
          </a:prstGeom>
        </p:spPr>
        <p:txBody>
          <a:bodyPr vert="horz" lIns="96625" tIns="48312" rIns="96625" bIns="48312" rtlCol="0"/>
          <a:lstStyle>
            <a:lvl1pPr algn="r">
              <a:defRPr sz="1300"/>
            </a:lvl1pPr>
          </a:lstStyle>
          <a:p>
            <a:fld id="{803330E9-3372-400B-82FB-33601839C68C}" type="datetimeFigureOut">
              <a:rPr kumimoji="1" lang="ja-JP" altLang="en-US" smtClean="0"/>
              <a:t>2019/2/5</a:t>
            </a:fld>
            <a:endParaRPr kumimoji="1" lang="ja-JP" altLang="en-US"/>
          </a:p>
        </p:txBody>
      </p:sp>
      <p:sp>
        <p:nvSpPr>
          <p:cNvPr id="4" name="スライド イメージ プレースホルダー 3"/>
          <p:cNvSpPr>
            <a:spLocks noGrp="1" noRot="1" noChangeAspect="1"/>
          </p:cNvSpPr>
          <p:nvPr>
            <p:ph type="sldImg" idx="2"/>
          </p:nvPr>
        </p:nvSpPr>
        <p:spPr>
          <a:xfrm>
            <a:off x="2943225" y="860425"/>
            <a:ext cx="4135438" cy="2325688"/>
          </a:xfrm>
          <a:prstGeom prst="rect">
            <a:avLst/>
          </a:prstGeom>
          <a:noFill/>
          <a:ln w="12700">
            <a:solidFill>
              <a:prstClr val="black"/>
            </a:solidFill>
          </a:ln>
        </p:spPr>
        <p:txBody>
          <a:bodyPr vert="horz" lIns="96625" tIns="48312" rIns="96625" bIns="48312" rtlCol="0" anchor="ctr"/>
          <a:lstStyle/>
          <a:p>
            <a:endParaRPr lang="ja-JP" altLang="en-US"/>
          </a:p>
        </p:txBody>
      </p:sp>
      <p:sp>
        <p:nvSpPr>
          <p:cNvPr id="5" name="ノート プレースホルダー 4"/>
          <p:cNvSpPr>
            <a:spLocks noGrp="1"/>
          </p:cNvSpPr>
          <p:nvPr>
            <p:ph type="body" sz="quarter" idx="3"/>
          </p:nvPr>
        </p:nvSpPr>
        <p:spPr>
          <a:xfrm>
            <a:off x="1002189" y="3314928"/>
            <a:ext cx="8017510" cy="2712215"/>
          </a:xfrm>
          <a:prstGeom prst="rect">
            <a:avLst/>
          </a:prstGeom>
        </p:spPr>
        <p:txBody>
          <a:bodyPr vert="horz" lIns="96625" tIns="48312" rIns="96625" bIns="4831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42560"/>
            <a:ext cx="4342818" cy="345603"/>
          </a:xfrm>
          <a:prstGeom prst="rect">
            <a:avLst/>
          </a:prstGeom>
        </p:spPr>
        <p:txBody>
          <a:bodyPr vert="horz" lIns="96625" tIns="48312" rIns="96625" bIns="48312"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5676751" y="6542560"/>
            <a:ext cx="4342818" cy="345603"/>
          </a:xfrm>
          <a:prstGeom prst="rect">
            <a:avLst/>
          </a:prstGeom>
        </p:spPr>
        <p:txBody>
          <a:bodyPr vert="horz" lIns="96625" tIns="48312" rIns="96625" bIns="48312" rtlCol="0" anchor="b"/>
          <a:lstStyle>
            <a:lvl1pPr algn="r">
              <a:defRPr sz="1300"/>
            </a:lvl1pPr>
          </a:lstStyle>
          <a:p>
            <a:fld id="{CE1B8787-92F0-446F-8462-F8E8E9675733}" type="slidenum">
              <a:rPr kumimoji="1" lang="ja-JP" altLang="en-US" smtClean="0"/>
              <a:t>‹#›</a:t>
            </a:fld>
            <a:endParaRPr kumimoji="1" lang="ja-JP" altLang="en-US"/>
          </a:p>
        </p:txBody>
      </p:sp>
    </p:spTree>
    <p:extLst>
      <p:ext uri="{BB962C8B-B14F-4D97-AF65-F5344CB8AC3E}">
        <p14:creationId xmlns:p14="http://schemas.microsoft.com/office/powerpoint/2010/main" val="52292852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2185D61-C728-4898-98F4-C1A9ADC746C8}" type="slidenum">
              <a:rPr kumimoji="1" lang="ja-JP" altLang="en-US" smtClean="0"/>
              <a:t>13</a:t>
            </a:fld>
            <a:endParaRPr kumimoji="1" lang="ja-JP" altLang="en-US"/>
          </a:p>
        </p:txBody>
      </p:sp>
    </p:spTree>
    <p:extLst>
      <p:ext uri="{BB962C8B-B14F-4D97-AF65-F5344CB8AC3E}">
        <p14:creationId xmlns:p14="http://schemas.microsoft.com/office/powerpoint/2010/main" val="643950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F66E34C-E051-41A7-B652-0038EC141F3A}" type="datetimeFigureOut">
              <a:rPr kumimoji="1" lang="ja-JP" altLang="en-US" smtClean="0"/>
              <a:t>2019/2/5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41B9ACB-11A6-4134-92F3-E36994E4DB25}" type="slidenum">
              <a:rPr kumimoji="1" lang="ja-JP" altLang="en-US" smtClean="0"/>
              <a:t>‹#›</a:t>
            </a:fld>
            <a:endParaRPr kumimoji="1" lang="ja-JP" alt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2573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AF66E34C-E051-41A7-B652-0038EC141F3A}" type="datetimeFigureOut">
              <a:rPr kumimoji="1" lang="ja-JP" altLang="en-US" smtClean="0"/>
              <a:t>2019/2/5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41B9ACB-11A6-4134-92F3-E36994E4DB25}" type="slidenum">
              <a:rPr kumimoji="1" lang="ja-JP" altLang="en-US" smtClean="0"/>
              <a:t>‹#›</a:t>
            </a:fld>
            <a:endParaRPr kumimoji="1" lang="ja-JP" altLang="en-US"/>
          </a:p>
        </p:txBody>
      </p:sp>
    </p:spTree>
    <p:extLst>
      <p:ext uri="{BB962C8B-B14F-4D97-AF65-F5344CB8AC3E}">
        <p14:creationId xmlns:p14="http://schemas.microsoft.com/office/powerpoint/2010/main" val="3344353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F66E34C-E051-41A7-B652-0038EC141F3A}" type="datetimeFigureOut">
              <a:rPr kumimoji="1" lang="ja-JP" altLang="en-US" smtClean="0"/>
              <a:t>2019/2/5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41B9ACB-11A6-4134-92F3-E36994E4DB25}" type="slidenum">
              <a:rPr kumimoji="1" lang="ja-JP" altLang="en-US" smtClean="0"/>
              <a:t>‹#›</a:t>
            </a:fld>
            <a:endParaRPr kumimoji="1" lang="ja-JP" altLang="en-US"/>
          </a:p>
        </p:txBody>
      </p:sp>
    </p:spTree>
    <p:extLst>
      <p:ext uri="{BB962C8B-B14F-4D97-AF65-F5344CB8AC3E}">
        <p14:creationId xmlns:p14="http://schemas.microsoft.com/office/powerpoint/2010/main" val="756897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F66E34C-E051-41A7-B652-0038EC141F3A}" type="datetimeFigureOut">
              <a:rPr kumimoji="1" lang="ja-JP" altLang="en-US" smtClean="0"/>
              <a:t>2019/2/5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41B9ACB-11A6-4134-92F3-E36994E4DB25}" type="slidenum">
              <a:rPr kumimoji="1" lang="ja-JP" altLang="en-US" smtClean="0"/>
              <a:t>‹#›</a:t>
            </a:fld>
            <a:endParaRPr kumimoji="1" lang="ja-JP" alt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385156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F66E34C-E051-41A7-B652-0038EC141F3A}" type="datetimeFigureOut">
              <a:rPr kumimoji="1" lang="ja-JP" altLang="en-US" smtClean="0"/>
              <a:t>2019/2/5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41B9ACB-11A6-4134-92F3-E36994E4DB25}" type="slidenum">
              <a:rPr kumimoji="1" lang="ja-JP" altLang="en-US" smtClean="0"/>
              <a:t>‹#›</a:t>
            </a:fld>
            <a:endParaRPr kumimoji="1" lang="ja-JP" altLang="en-US"/>
          </a:p>
        </p:txBody>
      </p:sp>
    </p:spTree>
    <p:extLst>
      <p:ext uri="{BB962C8B-B14F-4D97-AF65-F5344CB8AC3E}">
        <p14:creationId xmlns:p14="http://schemas.microsoft.com/office/powerpoint/2010/main" val="2412250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ja-JP" altLang="en-US"/>
              <a:t>マスター テキストの書式設定</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F66E34C-E051-41A7-B652-0038EC141F3A}" type="datetimeFigureOut">
              <a:rPr kumimoji="1" lang="ja-JP" altLang="en-US" smtClean="0"/>
              <a:t>2019/2/5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41B9ACB-11A6-4134-92F3-E36994E4DB25}" type="slidenum">
              <a:rPr kumimoji="1" lang="ja-JP" altLang="en-US" smtClean="0"/>
              <a:t>‹#›</a:t>
            </a:fld>
            <a:endParaRPr kumimoji="1" lang="ja-JP" alt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76735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ja-JP" altLang="en-US"/>
              <a:t>マスター タイトルの書式設定</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ja-JP" altLang="en-US"/>
              <a:t>マスター テキストの書式設定</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F66E34C-E051-41A7-B652-0038EC141F3A}" type="datetimeFigureOut">
              <a:rPr kumimoji="1" lang="ja-JP" altLang="en-US" smtClean="0"/>
              <a:t>2019/2/5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41B9ACB-11A6-4134-92F3-E36994E4DB25}" type="slidenum">
              <a:rPr kumimoji="1" lang="ja-JP" altLang="en-US" smtClean="0"/>
              <a:t>‹#›</a:t>
            </a:fld>
            <a:endParaRPr kumimoji="1" lang="ja-JP" altLang="en-US"/>
          </a:p>
        </p:txBody>
      </p:sp>
    </p:spTree>
    <p:extLst>
      <p:ext uri="{BB962C8B-B14F-4D97-AF65-F5344CB8AC3E}">
        <p14:creationId xmlns:p14="http://schemas.microsoft.com/office/powerpoint/2010/main" val="942249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F66E34C-E051-41A7-B652-0038EC141F3A}" type="datetimeFigureOut">
              <a:rPr kumimoji="1" lang="ja-JP" altLang="en-US" smtClean="0"/>
              <a:t>2019/2/5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41B9ACB-11A6-4134-92F3-E36994E4DB25}" type="slidenum">
              <a:rPr kumimoji="1" lang="ja-JP" altLang="en-US" smtClean="0"/>
              <a:t>‹#›</a:t>
            </a:fld>
            <a:endParaRPr kumimoji="1" lang="ja-JP" altLang="en-US"/>
          </a:p>
        </p:txBody>
      </p:sp>
    </p:spTree>
    <p:extLst>
      <p:ext uri="{BB962C8B-B14F-4D97-AF65-F5344CB8AC3E}">
        <p14:creationId xmlns:p14="http://schemas.microsoft.com/office/powerpoint/2010/main" val="3927772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F66E34C-E051-41A7-B652-0038EC141F3A}" type="datetimeFigureOut">
              <a:rPr kumimoji="1" lang="ja-JP" altLang="en-US" smtClean="0"/>
              <a:t>2019/2/5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41B9ACB-11A6-4134-92F3-E36994E4DB25}" type="slidenum">
              <a:rPr kumimoji="1" lang="ja-JP" altLang="en-US" smtClean="0"/>
              <a:t>‹#›</a:t>
            </a:fld>
            <a:endParaRPr kumimoji="1" lang="ja-JP" altLang="en-US"/>
          </a:p>
        </p:txBody>
      </p:sp>
    </p:spTree>
    <p:extLst>
      <p:ext uri="{BB962C8B-B14F-4D97-AF65-F5344CB8AC3E}">
        <p14:creationId xmlns:p14="http://schemas.microsoft.com/office/powerpoint/2010/main" val="2536455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F66E34C-E051-41A7-B652-0038EC141F3A}" type="datetimeFigureOut">
              <a:rPr kumimoji="1" lang="ja-JP" altLang="en-US" smtClean="0"/>
              <a:t>2019/2/5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41B9ACB-11A6-4134-92F3-E36994E4DB25}" type="slidenum">
              <a:rPr kumimoji="1" lang="ja-JP" altLang="en-US" smtClean="0"/>
              <a:t>‹#›</a:t>
            </a:fld>
            <a:endParaRPr kumimoji="1" lang="ja-JP" altLang="en-US"/>
          </a:p>
        </p:txBody>
      </p:sp>
    </p:spTree>
    <p:extLst>
      <p:ext uri="{BB962C8B-B14F-4D97-AF65-F5344CB8AC3E}">
        <p14:creationId xmlns:p14="http://schemas.microsoft.com/office/powerpoint/2010/main" val="442466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F66E34C-E051-41A7-B652-0038EC141F3A}" type="datetimeFigureOut">
              <a:rPr kumimoji="1" lang="ja-JP" altLang="en-US" smtClean="0"/>
              <a:t>2019/2/5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41B9ACB-11A6-4134-92F3-E36994E4DB25}" type="slidenum">
              <a:rPr kumimoji="1" lang="ja-JP" altLang="en-US" smtClean="0"/>
              <a:t>‹#›</a:t>
            </a:fld>
            <a:endParaRPr kumimoji="1" lang="ja-JP" altLang="en-US"/>
          </a:p>
        </p:txBody>
      </p:sp>
    </p:spTree>
    <p:extLst>
      <p:ext uri="{BB962C8B-B14F-4D97-AF65-F5344CB8AC3E}">
        <p14:creationId xmlns:p14="http://schemas.microsoft.com/office/powerpoint/2010/main" val="2229979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F66E34C-E051-41A7-B652-0038EC141F3A}" type="datetimeFigureOut">
              <a:rPr kumimoji="1" lang="ja-JP" altLang="en-US" smtClean="0"/>
              <a:t>2019/2/5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41B9ACB-11A6-4134-92F3-E36994E4DB25}" type="slidenum">
              <a:rPr kumimoji="1" lang="ja-JP" altLang="en-US" smtClean="0"/>
              <a:t>‹#›</a:t>
            </a:fld>
            <a:endParaRPr kumimoji="1" lang="ja-JP" altLang="en-US"/>
          </a:p>
        </p:txBody>
      </p:sp>
    </p:spTree>
    <p:extLst>
      <p:ext uri="{BB962C8B-B14F-4D97-AF65-F5344CB8AC3E}">
        <p14:creationId xmlns:p14="http://schemas.microsoft.com/office/powerpoint/2010/main" val="276481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F66E34C-E051-41A7-B652-0038EC141F3A}" type="datetimeFigureOut">
              <a:rPr kumimoji="1" lang="ja-JP" altLang="en-US" smtClean="0"/>
              <a:t>2019/2/5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41B9ACB-11A6-4134-92F3-E36994E4DB25}" type="slidenum">
              <a:rPr kumimoji="1" lang="ja-JP" altLang="en-US" smtClean="0"/>
              <a:t>‹#›</a:t>
            </a:fld>
            <a:endParaRPr kumimoji="1" lang="ja-JP" altLang="en-US"/>
          </a:p>
        </p:txBody>
      </p:sp>
    </p:spTree>
    <p:extLst>
      <p:ext uri="{BB962C8B-B14F-4D97-AF65-F5344CB8AC3E}">
        <p14:creationId xmlns:p14="http://schemas.microsoft.com/office/powerpoint/2010/main" val="4131561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F66E34C-E051-41A7-B652-0038EC141F3A}" type="datetimeFigureOut">
              <a:rPr kumimoji="1" lang="ja-JP" altLang="en-US" smtClean="0"/>
              <a:t>2019/2/5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41B9ACB-11A6-4134-92F3-E36994E4DB25}" type="slidenum">
              <a:rPr kumimoji="1" lang="ja-JP" altLang="en-US" smtClean="0"/>
              <a:t>‹#›</a:t>
            </a:fld>
            <a:endParaRPr kumimoji="1" lang="ja-JP" altLang="en-US"/>
          </a:p>
        </p:txBody>
      </p:sp>
    </p:spTree>
    <p:extLst>
      <p:ext uri="{BB962C8B-B14F-4D97-AF65-F5344CB8AC3E}">
        <p14:creationId xmlns:p14="http://schemas.microsoft.com/office/powerpoint/2010/main" val="426933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66E34C-E051-41A7-B652-0038EC141F3A}" type="datetimeFigureOut">
              <a:rPr kumimoji="1" lang="ja-JP" altLang="en-US" smtClean="0"/>
              <a:t>2019/2/5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41B9ACB-11A6-4134-92F3-E36994E4DB25}" type="slidenum">
              <a:rPr kumimoji="1" lang="ja-JP" altLang="en-US" smtClean="0"/>
              <a:t>‹#›</a:t>
            </a:fld>
            <a:endParaRPr kumimoji="1" lang="ja-JP" altLang="en-US"/>
          </a:p>
        </p:txBody>
      </p:sp>
    </p:spTree>
    <p:extLst>
      <p:ext uri="{BB962C8B-B14F-4D97-AF65-F5344CB8AC3E}">
        <p14:creationId xmlns:p14="http://schemas.microsoft.com/office/powerpoint/2010/main" val="2162300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F66E34C-E051-41A7-B652-0038EC141F3A}" type="datetimeFigureOut">
              <a:rPr kumimoji="1" lang="ja-JP" altLang="en-US" smtClean="0"/>
              <a:t>2019/2/5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41B9ACB-11A6-4134-92F3-E36994E4DB25}" type="slidenum">
              <a:rPr kumimoji="1" lang="ja-JP" altLang="en-US" smtClean="0"/>
              <a:t>‹#›</a:t>
            </a:fld>
            <a:endParaRPr kumimoji="1" lang="ja-JP" altLang="en-US"/>
          </a:p>
        </p:txBody>
      </p:sp>
    </p:spTree>
    <p:extLst>
      <p:ext uri="{BB962C8B-B14F-4D97-AF65-F5344CB8AC3E}">
        <p14:creationId xmlns:p14="http://schemas.microsoft.com/office/powerpoint/2010/main" val="1968040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ja-JP" altLang="en-US"/>
              <a:t>マスター タイトルの書式設定</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F66E34C-E051-41A7-B652-0038EC141F3A}" type="datetimeFigureOut">
              <a:rPr kumimoji="1" lang="ja-JP" altLang="en-US" smtClean="0"/>
              <a:t>2019/2/5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41B9ACB-11A6-4134-92F3-E36994E4DB25}" type="slidenum">
              <a:rPr kumimoji="1" lang="ja-JP" altLang="en-US" smtClean="0"/>
              <a:t>‹#›</a:t>
            </a:fld>
            <a:endParaRPr kumimoji="1" lang="ja-JP" altLang="en-US"/>
          </a:p>
        </p:txBody>
      </p:sp>
    </p:spTree>
    <p:extLst>
      <p:ext uri="{BB962C8B-B14F-4D97-AF65-F5344CB8AC3E}">
        <p14:creationId xmlns:p14="http://schemas.microsoft.com/office/powerpoint/2010/main" val="1413231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AF66E34C-E051-41A7-B652-0038EC141F3A}" type="datetimeFigureOut">
              <a:rPr kumimoji="1" lang="ja-JP" altLang="en-US" smtClean="0"/>
              <a:t>2019/2/5</a:t>
            </a:fld>
            <a:endParaRPr kumimoji="1" lang="ja-JP" alt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641B9ACB-11A6-4134-92F3-E36994E4DB25}" type="slidenum">
              <a:rPr kumimoji="1" lang="ja-JP" altLang="en-US" smtClean="0"/>
              <a:t>‹#›</a:t>
            </a:fld>
            <a:endParaRPr kumimoji="1" lang="ja-JP" altLang="en-US"/>
          </a:p>
        </p:txBody>
      </p:sp>
    </p:spTree>
    <p:extLst>
      <p:ext uri="{BB962C8B-B14F-4D97-AF65-F5344CB8AC3E}">
        <p14:creationId xmlns:p14="http://schemas.microsoft.com/office/powerpoint/2010/main" val="160415003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kumimoji="1" sz="3600"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user/HIKAKIN"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scratch.mit.edu/"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68E776-4631-4189-A84F-8FF5298832CE}"/>
              </a:ext>
            </a:extLst>
          </p:cNvPr>
          <p:cNvSpPr>
            <a:spLocks noGrp="1"/>
          </p:cNvSpPr>
          <p:nvPr>
            <p:ph type="ctrTitle"/>
          </p:nvPr>
        </p:nvSpPr>
        <p:spPr>
          <a:xfrm>
            <a:off x="703262" y="419100"/>
            <a:ext cx="8859838" cy="2219325"/>
          </a:xfrm>
        </p:spPr>
        <p:txBody>
          <a:bodyPr/>
          <a:lstStyle/>
          <a:p>
            <a:r>
              <a:rPr kumimoji="1" lang="ja-JP" altLang="en-US" dirty="0"/>
              <a:t>プログラミング教育導入の経緯</a:t>
            </a:r>
          </a:p>
        </p:txBody>
      </p:sp>
      <p:sp>
        <p:nvSpPr>
          <p:cNvPr id="3" name="字幕 2">
            <a:extLst>
              <a:ext uri="{FF2B5EF4-FFF2-40B4-BE49-F238E27FC236}">
                <a16:creationId xmlns:a16="http://schemas.microsoft.com/office/drawing/2014/main" id="{68ED3064-230D-409D-BE8C-208B8BD0C9BB}"/>
              </a:ext>
            </a:extLst>
          </p:cNvPr>
          <p:cNvSpPr>
            <a:spLocks noGrp="1"/>
          </p:cNvSpPr>
          <p:nvPr>
            <p:ph type="subTitle" idx="1"/>
          </p:nvPr>
        </p:nvSpPr>
        <p:spPr>
          <a:xfrm>
            <a:off x="7210425" y="5010151"/>
            <a:ext cx="4076700" cy="1162050"/>
          </a:xfrm>
        </p:spPr>
        <p:txBody>
          <a:bodyPr>
            <a:normAutofit/>
          </a:bodyPr>
          <a:lstStyle/>
          <a:p>
            <a:r>
              <a:rPr kumimoji="1" lang="ja-JP" altLang="en-US" sz="2800" dirty="0"/>
              <a:t>厚沢部町立館小学校</a:t>
            </a:r>
            <a:endParaRPr kumimoji="1" lang="en-US" altLang="ja-JP" sz="2800" dirty="0"/>
          </a:p>
          <a:p>
            <a:r>
              <a:rPr lang="ja-JP" altLang="en-US" sz="2800" dirty="0"/>
              <a:t>佐々木　朗</a:t>
            </a:r>
            <a:endParaRPr kumimoji="1" lang="ja-JP" altLang="en-US" sz="2800" dirty="0"/>
          </a:p>
        </p:txBody>
      </p:sp>
    </p:spTree>
    <p:extLst>
      <p:ext uri="{BB962C8B-B14F-4D97-AF65-F5344CB8AC3E}">
        <p14:creationId xmlns:p14="http://schemas.microsoft.com/office/powerpoint/2010/main" val="2311194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E34C5E-D4A7-4D15-9A25-AE0F64DCEEB0}"/>
              </a:ext>
            </a:extLst>
          </p:cNvPr>
          <p:cNvSpPr>
            <a:spLocks noGrp="1"/>
          </p:cNvSpPr>
          <p:nvPr>
            <p:ph type="title"/>
          </p:nvPr>
        </p:nvSpPr>
        <p:spPr/>
        <p:txBody>
          <a:bodyPr/>
          <a:lstStyle/>
          <a:p>
            <a:r>
              <a:rPr kumimoji="1" lang="ja-JP" altLang="en-US" dirty="0"/>
              <a:t>本日のメニュー</a:t>
            </a:r>
          </a:p>
        </p:txBody>
      </p:sp>
      <p:sp>
        <p:nvSpPr>
          <p:cNvPr id="3" name="コンテンツ プレースホルダー 2">
            <a:extLst>
              <a:ext uri="{FF2B5EF4-FFF2-40B4-BE49-F238E27FC236}">
                <a16:creationId xmlns:a16="http://schemas.microsoft.com/office/drawing/2014/main" id="{8DA99C8D-2C58-4F33-A24B-9FFBEC96B303}"/>
              </a:ext>
            </a:extLst>
          </p:cNvPr>
          <p:cNvSpPr>
            <a:spLocks noGrp="1"/>
          </p:cNvSpPr>
          <p:nvPr>
            <p:ph idx="1"/>
          </p:nvPr>
        </p:nvSpPr>
        <p:spPr>
          <a:xfrm>
            <a:off x="684212" y="685800"/>
            <a:ext cx="9160828" cy="3801532"/>
          </a:xfrm>
        </p:spPr>
        <p:txBody>
          <a:bodyPr>
            <a:normAutofit/>
          </a:bodyPr>
          <a:lstStyle/>
          <a:p>
            <a:r>
              <a:rPr kumimoji="1" lang="ja-JP" altLang="en-US" sz="3600" dirty="0">
                <a:solidFill>
                  <a:schemeClr val="tx1">
                    <a:lumMod val="50000"/>
                  </a:schemeClr>
                </a:solidFill>
              </a:rPr>
              <a:t>第一章　プログラミングとは</a:t>
            </a:r>
            <a:endParaRPr kumimoji="1" lang="en-US" altLang="ja-JP" sz="3600" dirty="0">
              <a:solidFill>
                <a:schemeClr val="tx1">
                  <a:lumMod val="50000"/>
                </a:schemeClr>
              </a:solidFill>
            </a:endParaRPr>
          </a:p>
          <a:p>
            <a:r>
              <a:rPr lang="ja-JP" altLang="en-US" sz="3600" dirty="0"/>
              <a:t>第二章　プログラミング導入の経緯</a:t>
            </a:r>
            <a:endParaRPr lang="en-US" altLang="ja-JP" sz="3600" dirty="0"/>
          </a:p>
          <a:p>
            <a:r>
              <a:rPr lang="ja-JP" altLang="en-US" sz="3600" dirty="0">
                <a:solidFill>
                  <a:schemeClr val="tx1">
                    <a:lumMod val="50000"/>
                  </a:schemeClr>
                </a:solidFill>
              </a:rPr>
              <a:t>第三章　子どもたちの今とこれから</a:t>
            </a:r>
            <a:endParaRPr lang="en-US" altLang="ja-JP" sz="3600" dirty="0">
              <a:solidFill>
                <a:schemeClr val="tx1">
                  <a:lumMod val="50000"/>
                </a:schemeClr>
              </a:solidFill>
            </a:endParaRPr>
          </a:p>
          <a:p>
            <a:r>
              <a:rPr kumimoji="1" lang="ja-JP" altLang="en-US" sz="3600" dirty="0">
                <a:solidFill>
                  <a:schemeClr val="tx1">
                    <a:lumMod val="50000"/>
                  </a:schemeClr>
                </a:solidFill>
              </a:rPr>
              <a:t>第三章　プログラミングでつく７つの力</a:t>
            </a:r>
            <a:endParaRPr kumimoji="1" lang="en-US" altLang="ja-JP" sz="3600" dirty="0">
              <a:solidFill>
                <a:schemeClr val="tx1">
                  <a:lumMod val="50000"/>
                </a:schemeClr>
              </a:solidFill>
            </a:endParaRPr>
          </a:p>
          <a:p>
            <a:r>
              <a:rPr kumimoji="1" lang="ja-JP" altLang="en-US" sz="3600" dirty="0">
                <a:solidFill>
                  <a:schemeClr val="tx1">
                    <a:lumMod val="50000"/>
                  </a:schemeClr>
                </a:solidFill>
              </a:rPr>
              <a:t>第四章　プログラミングの実際</a:t>
            </a:r>
          </a:p>
        </p:txBody>
      </p:sp>
    </p:spTree>
    <p:extLst>
      <p:ext uri="{BB962C8B-B14F-4D97-AF65-F5344CB8AC3E}">
        <p14:creationId xmlns:p14="http://schemas.microsoft.com/office/powerpoint/2010/main" val="170269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955C9D-E317-4B46-BDF9-66947280E77E}"/>
              </a:ext>
            </a:extLst>
          </p:cNvPr>
          <p:cNvSpPr>
            <a:spLocks noGrp="1"/>
          </p:cNvSpPr>
          <p:nvPr>
            <p:ph type="title"/>
          </p:nvPr>
        </p:nvSpPr>
        <p:spPr>
          <a:xfrm>
            <a:off x="1141412" y="645151"/>
            <a:ext cx="9905998" cy="1478570"/>
          </a:xfrm>
        </p:spPr>
        <p:txBody>
          <a:bodyPr/>
          <a:lstStyle/>
          <a:p>
            <a:r>
              <a:rPr kumimoji="1" lang="ja-JP" altLang="en-US" dirty="0"/>
              <a:t>なぜ、プログラミング教育？</a:t>
            </a:r>
          </a:p>
        </p:txBody>
      </p:sp>
      <p:sp>
        <p:nvSpPr>
          <p:cNvPr id="4" name="円弧 3">
            <a:extLst>
              <a:ext uri="{FF2B5EF4-FFF2-40B4-BE49-F238E27FC236}">
                <a16:creationId xmlns:a16="http://schemas.microsoft.com/office/drawing/2014/main" id="{1722BC20-C2E4-4769-9E4F-3E90D669A65A}"/>
              </a:ext>
            </a:extLst>
          </p:cNvPr>
          <p:cNvSpPr/>
          <p:nvPr/>
        </p:nvSpPr>
        <p:spPr>
          <a:xfrm flipV="1">
            <a:off x="-5745334" y="-466515"/>
            <a:ext cx="16228382" cy="5950958"/>
          </a:xfrm>
          <a:prstGeom prst="arc">
            <a:avLst>
              <a:gd name="adj1" fmla="val 14698269"/>
              <a:gd name="adj2" fmla="val 0"/>
            </a:avLst>
          </a:prstGeom>
          <a:ln w="76200">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 name="楕円 4">
            <a:extLst>
              <a:ext uri="{FF2B5EF4-FFF2-40B4-BE49-F238E27FC236}">
                <a16:creationId xmlns:a16="http://schemas.microsoft.com/office/drawing/2014/main" id="{3141BA69-237B-4901-94BC-B978F3AE9381}"/>
              </a:ext>
            </a:extLst>
          </p:cNvPr>
          <p:cNvSpPr/>
          <p:nvPr/>
        </p:nvSpPr>
        <p:spPr>
          <a:xfrm>
            <a:off x="9732884" y="1993835"/>
            <a:ext cx="1500327" cy="150032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6" name="楕円 5">
            <a:extLst>
              <a:ext uri="{FF2B5EF4-FFF2-40B4-BE49-F238E27FC236}">
                <a16:creationId xmlns:a16="http://schemas.microsoft.com/office/drawing/2014/main" id="{D699D2E8-4541-404D-B6D7-524284CE02E5}"/>
              </a:ext>
            </a:extLst>
          </p:cNvPr>
          <p:cNvSpPr/>
          <p:nvPr/>
        </p:nvSpPr>
        <p:spPr>
          <a:xfrm>
            <a:off x="5720918" y="4344461"/>
            <a:ext cx="1500327" cy="1500327"/>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7DED707F-FD03-401C-B0F3-7FAE015DDB98}"/>
              </a:ext>
            </a:extLst>
          </p:cNvPr>
          <p:cNvSpPr/>
          <p:nvPr/>
        </p:nvSpPr>
        <p:spPr>
          <a:xfrm>
            <a:off x="978003" y="4864605"/>
            <a:ext cx="1500327" cy="1500327"/>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ED1DA99B-10C1-4001-BC23-C1628605002E}"/>
              </a:ext>
            </a:extLst>
          </p:cNvPr>
          <p:cNvSpPr txBox="1"/>
          <p:nvPr/>
        </p:nvSpPr>
        <p:spPr>
          <a:xfrm>
            <a:off x="978003" y="5387825"/>
            <a:ext cx="1974562" cy="523220"/>
          </a:xfrm>
          <a:prstGeom prst="rect">
            <a:avLst/>
          </a:prstGeom>
          <a:noFill/>
        </p:spPr>
        <p:txBody>
          <a:bodyPr wrap="square" rtlCol="0">
            <a:spAutoFit/>
          </a:bodyPr>
          <a:lstStyle/>
          <a:p>
            <a:r>
              <a:rPr kumimoji="1" lang="ja-JP" altLang="en-US" sz="2800" dirty="0"/>
              <a:t>１９９８年</a:t>
            </a:r>
          </a:p>
        </p:txBody>
      </p:sp>
      <p:sp>
        <p:nvSpPr>
          <p:cNvPr id="10" name="テキスト ボックス 9">
            <a:extLst>
              <a:ext uri="{FF2B5EF4-FFF2-40B4-BE49-F238E27FC236}">
                <a16:creationId xmlns:a16="http://schemas.microsoft.com/office/drawing/2014/main" id="{DDA6C34C-1F9E-43EC-8653-9DCD46FC1D87}"/>
              </a:ext>
            </a:extLst>
          </p:cNvPr>
          <p:cNvSpPr txBox="1"/>
          <p:nvPr/>
        </p:nvSpPr>
        <p:spPr>
          <a:xfrm>
            <a:off x="5813394" y="4864605"/>
            <a:ext cx="1705992" cy="523220"/>
          </a:xfrm>
          <a:prstGeom prst="rect">
            <a:avLst/>
          </a:prstGeom>
          <a:noFill/>
        </p:spPr>
        <p:txBody>
          <a:bodyPr wrap="square" rtlCol="0">
            <a:spAutoFit/>
          </a:bodyPr>
          <a:lstStyle/>
          <a:p>
            <a:r>
              <a:rPr kumimoji="1" lang="en-US" altLang="ja-JP" sz="2800" dirty="0"/>
              <a:t>20</a:t>
            </a:r>
            <a:r>
              <a:rPr kumimoji="1" lang="ja-JP" altLang="en-US" sz="2800" dirty="0"/>
              <a:t>１８年</a:t>
            </a:r>
          </a:p>
        </p:txBody>
      </p:sp>
      <p:sp>
        <p:nvSpPr>
          <p:cNvPr id="11" name="テキスト ボックス 10">
            <a:extLst>
              <a:ext uri="{FF2B5EF4-FFF2-40B4-BE49-F238E27FC236}">
                <a16:creationId xmlns:a16="http://schemas.microsoft.com/office/drawing/2014/main" id="{6AC98E03-169C-42A8-BAC8-DF900B02E23B}"/>
              </a:ext>
            </a:extLst>
          </p:cNvPr>
          <p:cNvSpPr txBox="1"/>
          <p:nvPr/>
        </p:nvSpPr>
        <p:spPr>
          <a:xfrm>
            <a:off x="9732884" y="2482388"/>
            <a:ext cx="1964078" cy="523220"/>
          </a:xfrm>
          <a:prstGeom prst="rect">
            <a:avLst/>
          </a:prstGeom>
          <a:noFill/>
        </p:spPr>
        <p:txBody>
          <a:bodyPr wrap="square" rtlCol="0">
            <a:spAutoFit/>
          </a:bodyPr>
          <a:lstStyle/>
          <a:p>
            <a:r>
              <a:rPr kumimoji="1" lang="ja-JP" altLang="en-US" sz="2800" dirty="0"/>
              <a:t>２０３８年</a:t>
            </a:r>
          </a:p>
        </p:txBody>
      </p:sp>
      <p:sp>
        <p:nvSpPr>
          <p:cNvPr id="12" name="楕円 11">
            <a:extLst>
              <a:ext uri="{FF2B5EF4-FFF2-40B4-BE49-F238E27FC236}">
                <a16:creationId xmlns:a16="http://schemas.microsoft.com/office/drawing/2014/main" id="{F667BD1A-D361-4069-8AA8-07801185888B}"/>
              </a:ext>
            </a:extLst>
          </p:cNvPr>
          <p:cNvSpPr/>
          <p:nvPr/>
        </p:nvSpPr>
        <p:spPr>
          <a:xfrm>
            <a:off x="3773010" y="4971495"/>
            <a:ext cx="834501" cy="87329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B98E3AEE-DEE1-4656-8ECB-E57FCC472481}"/>
              </a:ext>
            </a:extLst>
          </p:cNvPr>
          <p:cNvSpPr/>
          <p:nvPr/>
        </p:nvSpPr>
        <p:spPr>
          <a:xfrm>
            <a:off x="8506288" y="3860987"/>
            <a:ext cx="834501" cy="87329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23C51EDC-885E-4385-B897-836D5AEC8138}"/>
              </a:ext>
            </a:extLst>
          </p:cNvPr>
          <p:cNvSpPr txBox="1"/>
          <p:nvPr/>
        </p:nvSpPr>
        <p:spPr>
          <a:xfrm>
            <a:off x="3755254" y="5179737"/>
            <a:ext cx="1162975" cy="461665"/>
          </a:xfrm>
          <a:prstGeom prst="rect">
            <a:avLst/>
          </a:prstGeom>
          <a:noFill/>
        </p:spPr>
        <p:txBody>
          <a:bodyPr wrap="square" rtlCol="0">
            <a:spAutoFit/>
          </a:bodyPr>
          <a:lstStyle/>
          <a:p>
            <a:r>
              <a:rPr kumimoji="1" lang="ja-JP" altLang="en-US" sz="2400" dirty="0">
                <a:solidFill>
                  <a:schemeClr val="bg1"/>
                </a:solidFill>
              </a:rPr>
              <a:t>２０年</a:t>
            </a:r>
          </a:p>
        </p:txBody>
      </p:sp>
      <p:sp>
        <p:nvSpPr>
          <p:cNvPr id="15" name="テキスト ボックス 14">
            <a:extLst>
              <a:ext uri="{FF2B5EF4-FFF2-40B4-BE49-F238E27FC236}">
                <a16:creationId xmlns:a16="http://schemas.microsoft.com/office/drawing/2014/main" id="{60CB8089-62DE-4943-BDCF-91B7E927B6D4}"/>
              </a:ext>
            </a:extLst>
          </p:cNvPr>
          <p:cNvSpPr txBox="1"/>
          <p:nvPr/>
        </p:nvSpPr>
        <p:spPr>
          <a:xfrm>
            <a:off x="8512947" y="4078116"/>
            <a:ext cx="1162975" cy="461665"/>
          </a:xfrm>
          <a:prstGeom prst="rect">
            <a:avLst/>
          </a:prstGeom>
          <a:noFill/>
        </p:spPr>
        <p:txBody>
          <a:bodyPr wrap="square" rtlCol="0">
            <a:spAutoFit/>
          </a:bodyPr>
          <a:lstStyle/>
          <a:p>
            <a:r>
              <a:rPr kumimoji="1" lang="ja-JP" altLang="en-US" sz="2400" dirty="0">
                <a:solidFill>
                  <a:schemeClr val="bg1"/>
                </a:solidFill>
              </a:rPr>
              <a:t>２０年</a:t>
            </a:r>
          </a:p>
        </p:txBody>
      </p:sp>
      <p:pic>
        <p:nvPicPr>
          <p:cNvPr id="17" name="図 16">
            <a:extLst>
              <a:ext uri="{FF2B5EF4-FFF2-40B4-BE49-F238E27FC236}">
                <a16:creationId xmlns:a16="http://schemas.microsoft.com/office/drawing/2014/main" id="{51781D24-924A-4619-9B37-DBE2F96C5C4D}"/>
              </a:ext>
            </a:extLst>
          </p:cNvPr>
          <p:cNvPicPr>
            <a:picLocks noChangeAspect="1"/>
          </p:cNvPicPr>
          <p:nvPr/>
        </p:nvPicPr>
        <p:blipFill rotWithShape="1">
          <a:blip r:embed="rId2"/>
          <a:srcRect l="28913" r="28913"/>
          <a:stretch/>
        </p:blipFill>
        <p:spPr>
          <a:xfrm>
            <a:off x="675018" y="3445956"/>
            <a:ext cx="567540" cy="1345707"/>
          </a:xfrm>
          <a:prstGeom prst="rect">
            <a:avLst/>
          </a:prstGeom>
        </p:spPr>
      </p:pic>
      <p:pic>
        <p:nvPicPr>
          <p:cNvPr id="19" name="図 18">
            <a:extLst>
              <a:ext uri="{FF2B5EF4-FFF2-40B4-BE49-F238E27FC236}">
                <a16:creationId xmlns:a16="http://schemas.microsoft.com/office/drawing/2014/main" id="{508C4A64-C021-4E9E-B4E0-F89A57703A6F}"/>
              </a:ext>
            </a:extLst>
          </p:cNvPr>
          <p:cNvPicPr>
            <a:picLocks noChangeAspect="1"/>
          </p:cNvPicPr>
          <p:nvPr/>
        </p:nvPicPr>
        <p:blipFill>
          <a:blip r:embed="rId3"/>
          <a:stretch>
            <a:fillRect/>
          </a:stretch>
        </p:blipFill>
        <p:spPr>
          <a:xfrm>
            <a:off x="4726980" y="3400256"/>
            <a:ext cx="1391407" cy="1391407"/>
          </a:xfrm>
          <a:prstGeom prst="rect">
            <a:avLst/>
          </a:prstGeom>
        </p:spPr>
      </p:pic>
      <p:pic>
        <p:nvPicPr>
          <p:cNvPr id="21" name="図 20">
            <a:extLst>
              <a:ext uri="{FF2B5EF4-FFF2-40B4-BE49-F238E27FC236}">
                <a16:creationId xmlns:a16="http://schemas.microsoft.com/office/drawing/2014/main" id="{45F824EF-1843-4096-8290-A326C251AC90}"/>
              </a:ext>
            </a:extLst>
          </p:cNvPr>
          <p:cNvPicPr>
            <a:picLocks noChangeAspect="1"/>
          </p:cNvPicPr>
          <p:nvPr/>
        </p:nvPicPr>
        <p:blipFill>
          <a:blip r:embed="rId4"/>
          <a:stretch>
            <a:fillRect/>
          </a:stretch>
        </p:blipFill>
        <p:spPr>
          <a:xfrm>
            <a:off x="1451987" y="3705762"/>
            <a:ext cx="1520794" cy="947819"/>
          </a:xfrm>
          <a:prstGeom prst="rect">
            <a:avLst/>
          </a:prstGeom>
        </p:spPr>
      </p:pic>
      <p:pic>
        <p:nvPicPr>
          <p:cNvPr id="23" name="図 22">
            <a:extLst>
              <a:ext uri="{FF2B5EF4-FFF2-40B4-BE49-F238E27FC236}">
                <a16:creationId xmlns:a16="http://schemas.microsoft.com/office/drawing/2014/main" id="{869D9DD3-1C02-45CC-B534-889D2161AFD9}"/>
              </a:ext>
            </a:extLst>
          </p:cNvPr>
          <p:cNvPicPr>
            <a:picLocks noChangeAspect="1"/>
          </p:cNvPicPr>
          <p:nvPr/>
        </p:nvPicPr>
        <p:blipFill>
          <a:blip r:embed="rId5"/>
          <a:stretch>
            <a:fillRect/>
          </a:stretch>
        </p:blipFill>
        <p:spPr>
          <a:xfrm>
            <a:off x="5977550" y="3369077"/>
            <a:ext cx="1419004" cy="798189"/>
          </a:xfrm>
          <a:prstGeom prst="rect">
            <a:avLst/>
          </a:prstGeom>
        </p:spPr>
      </p:pic>
      <p:sp>
        <p:nvSpPr>
          <p:cNvPr id="24" name="正方形/長方形 23">
            <a:extLst>
              <a:ext uri="{FF2B5EF4-FFF2-40B4-BE49-F238E27FC236}">
                <a16:creationId xmlns:a16="http://schemas.microsoft.com/office/drawing/2014/main" id="{469A2992-2701-42BE-88C1-BE7074B3FE35}"/>
              </a:ext>
            </a:extLst>
          </p:cNvPr>
          <p:cNvSpPr/>
          <p:nvPr/>
        </p:nvSpPr>
        <p:spPr>
          <a:xfrm>
            <a:off x="1157060" y="1747073"/>
            <a:ext cx="8895417" cy="646331"/>
          </a:xfrm>
          <a:prstGeom prst="rect">
            <a:avLst/>
          </a:prstGeom>
          <a:noFill/>
        </p:spPr>
        <p:txBody>
          <a:bodyPr wrap="square" lIns="91440" tIns="45720" rIns="91440" bIns="45720">
            <a:spAutoFit/>
          </a:bodyPr>
          <a:lstStyle/>
          <a:p>
            <a:pPr algn="ctr"/>
            <a:r>
              <a:rPr lang="ja-JP" altLang="en-US" sz="3600" b="1" cap="none" spc="0" dirty="0">
                <a:ln w="22225">
                  <a:solidFill>
                    <a:schemeClr val="accent2"/>
                  </a:solidFill>
                  <a:prstDash val="solid"/>
                </a:ln>
                <a:solidFill>
                  <a:schemeClr val="accent2">
                    <a:lumMod val="40000"/>
                    <a:lumOff val="60000"/>
                  </a:schemeClr>
                </a:solidFill>
                <a:effectLst/>
              </a:rPr>
              <a:t>身近な場で意識せずに情報機器が働く時代</a:t>
            </a:r>
          </a:p>
        </p:txBody>
      </p:sp>
      <p:sp>
        <p:nvSpPr>
          <p:cNvPr id="25" name="テキスト ボックス 24">
            <a:extLst>
              <a:ext uri="{FF2B5EF4-FFF2-40B4-BE49-F238E27FC236}">
                <a16:creationId xmlns:a16="http://schemas.microsoft.com/office/drawing/2014/main" id="{97B2737C-A711-4059-AC99-325AFACC90C5}"/>
              </a:ext>
            </a:extLst>
          </p:cNvPr>
          <p:cNvSpPr txBox="1"/>
          <p:nvPr/>
        </p:nvSpPr>
        <p:spPr>
          <a:xfrm>
            <a:off x="2191305" y="6188950"/>
            <a:ext cx="9722528" cy="461665"/>
          </a:xfrm>
          <a:prstGeom prst="rect">
            <a:avLst/>
          </a:prstGeom>
          <a:noFill/>
        </p:spPr>
        <p:txBody>
          <a:bodyPr wrap="square" rtlCol="0">
            <a:spAutoFit/>
          </a:bodyPr>
          <a:lstStyle/>
          <a:p>
            <a:r>
              <a:rPr kumimoji="1" lang="ja-JP" altLang="en-US" sz="2400" dirty="0"/>
              <a:t>今の１年の進歩は昔の２００年分の進歩に匹敵するという識者もいる</a:t>
            </a:r>
          </a:p>
        </p:txBody>
      </p:sp>
      <p:sp>
        <p:nvSpPr>
          <p:cNvPr id="3" name="正方形/長方形 2">
            <a:extLst>
              <a:ext uri="{FF2B5EF4-FFF2-40B4-BE49-F238E27FC236}">
                <a16:creationId xmlns:a16="http://schemas.microsoft.com/office/drawing/2014/main" id="{99AE589C-9E68-4D73-9053-0933F684AB20}"/>
              </a:ext>
            </a:extLst>
          </p:cNvPr>
          <p:cNvSpPr/>
          <p:nvPr/>
        </p:nvSpPr>
        <p:spPr>
          <a:xfrm>
            <a:off x="495038" y="2466071"/>
            <a:ext cx="8673484" cy="16396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a:t>学校では、時代に合った教育を進めていく義務がある。</a:t>
            </a:r>
          </a:p>
        </p:txBody>
      </p:sp>
    </p:spTree>
    <p:extLst>
      <p:ext uri="{BB962C8B-B14F-4D97-AF65-F5344CB8AC3E}">
        <p14:creationId xmlns:p14="http://schemas.microsoft.com/office/powerpoint/2010/main" val="366984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5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500"/>
                                        <p:tgtEl>
                                          <p:spTgt spid="25"/>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fade">
                                      <p:cBhvr>
                                        <p:cTn id="7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10" grpId="0"/>
      <p:bldP spid="11" grpId="0"/>
      <p:bldP spid="12" grpId="0" animBg="1"/>
      <p:bldP spid="13" grpId="0" animBg="1"/>
      <p:bldP spid="14" grpId="0"/>
      <p:bldP spid="15" grpId="0"/>
      <p:bldP spid="24" grpId="0"/>
      <p:bldP spid="25"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7A2A47-4C07-4386-8AA0-92AB973471CE}"/>
              </a:ext>
            </a:extLst>
          </p:cNvPr>
          <p:cNvSpPr>
            <a:spLocks noGrp="1"/>
          </p:cNvSpPr>
          <p:nvPr>
            <p:ph type="title"/>
          </p:nvPr>
        </p:nvSpPr>
        <p:spPr>
          <a:xfrm>
            <a:off x="731520" y="4895705"/>
            <a:ext cx="8534400" cy="1507067"/>
          </a:xfrm>
        </p:spPr>
        <p:txBody>
          <a:bodyPr/>
          <a:lstStyle/>
          <a:p>
            <a:r>
              <a:rPr kumimoji="1" lang="ja-JP" altLang="en-US" dirty="0"/>
              <a:t>国の必修化の経緯１</a:t>
            </a:r>
          </a:p>
        </p:txBody>
      </p:sp>
      <p:sp>
        <p:nvSpPr>
          <p:cNvPr id="3" name="コンテンツ プレースホルダー 2">
            <a:extLst>
              <a:ext uri="{FF2B5EF4-FFF2-40B4-BE49-F238E27FC236}">
                <a16:creationId xmlns:a16="http://schemas.microsoft.com/office/drawing/2014/main" id="{A25BBE99-3B45-4EB4-AAED-F13CC671823F}"/>
              </a:ext>
            </a:extLst>
          </p:cNvPr>
          <p:cNvSpPr>
            <a:spLocks noGrp="1"/>
          </p:cNvSpPr>
          <p:nvPr>
            <p:ph idx="1"/>
          </p:nvPr>
        </p:nvSpPr>
        <p:spPr>
          <a:xfrm>
            <a:off x="1141412" y="2249487"/>
            <a:ext cx="10319068" cy="3541714"/>
          </a:xfrm>
        </p:spPr>
        <p:txBody>
          <a:bodyPr/>
          <a:lstStyle/>
          <a:p>
            <a:r>
              <a:rPr kumimoji="1" lang="en-US" altLang="ja-JP" dirty="0"/>
              <a:t>2016</a:t>
            </a:r>
            <a:r>
              <a:rPr kumimoji="1" lang="ja-JP" altLang="en-US" dirty="0"/>
              <a:t>年４月　産業競争力会議　小学校段階でのプログラミング必修化を明言</a:t>
            </a:r>
            <a:endParaRPr kumimoji="1" lang="en-US" altLang="ja-JP" dirty="0"/>
          </a:p>
          <a:p>
            <a:r>
              <a:rPr lang="en-US" altLang="ja-JP" dirty="0"/>
              <a:t>2016</a:t>
            </a:r>
            <a:r>
              <a:rPr lang="ja-JP" altLang="en-US" dirty="0"/>
              <a:t>年４月　文科省有識者会議</a:t>
            </a:r>
            <a:endParaRPr lang="en-US" altLang="ja-JP" dirty="0"/>
          </a:p>
          <a:p>
            <a:pPr marL="0" indent="0">
              <a:buNone/>
            </a:pPr>
            <a:r>
              <a:rPr lang="ja-JP" altLang="en-US" dirty="0"/>
              <a:t>「子どもたちにコンピュータに意図した処理を行うよう指示することができるということを体験させながら、将来どのような職業に就くとしても、時代を超えて普遍的に求められる力としてのプログラミング的思考をなどを育むこと」</a:t>
            </a:r>
            <a:endParaRPr lang="en-US" altLang="ja-JP" dirty="0"/>
          </a:p>
          <a:p>
            <a:pPr marL="0" indent="0">
              <a:buNone/>
            </a:pPr>
            <a:r>
              <a:rPr lang="ja-JP" altLang="en-US" dirty="0"/>
              <a:t>・</a:t>
            </a:r>
            <a:r>
              <a:rPr lang="en-US" altLang="ja-JP" dirty="0"/>
              <a:t>2016</a:t>
            </a:r>
            <a:r>
              <a:rPr lang="ja-JP" altLang="en-US" dirty="0"/>
              <a:t>年８月　中教審論点整理を公表</a:t>
            </a:r>
            <a:endParaRPr lang="en-US" altLang="ja-JP" dirty="0"/>
          </a:p>
          <a:p>
            <a:pPr marL="0" indent="0">
              <a:buNone/>
            </a:pPr>
            <a:endParaRPr lang="en-US" altLang="ja-JP" dirty="0"/>
          </a:p>
          <a:p>
            <a:pPr marL="0" indent="0">
              <a:buNone/>
            </a:pPr>
            <a:endParaRPr kumimoji="1" lang="ja-JP" altLang="en-US" dirty="0"/>
          </a:p>
        </p:txBody>
      </p:sp>
    </p:spTree>
    <p:extLst>
      <p:ext uri="{BB962C8B-B14F-4D97-AF65-F5344CB8AC3E}">
        <p14:creationId xmlns:p14="http://schemas.microsoft.com/office/powerpoint/2010/main" val="432390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7A2A47-4C07-4386-8AA0-92AB973471CE}"/>
              </a:ext>
            </a:extLst>
          </p:cNvPr>
          <p:cNvSpPr>
            <a:spLocks noGrp="1"/>
          </p:cNvSpPr>
          <p:nvPr>
            <p:ph type="title"/>
          </p:nvPr>
        </p:nvSpPr>
        <p:spPr>
          <a:xfrm>
            <a:off x="622068" y="5135402"/>
            <a:ext cx="8534400" cy="1507067"/>
          </a:xfrm>
        </p:spPr>
        <p:txBody>
          <a:bodyPr/>
          <a:lstStyle/>
          <a:p>
            <a:r>
              <a:rPr kumimoji="1" lang="ja-JP" altLang="en-US" dirty="0"/>
              <a:t>国の必修化の経緯</a:t>
            </a:r>
            <a:r>
              <a:rPr kumimoji="1" lang="en-US" altLang="ja-JP" dirty="0"/>
              <a:t>2</a:t>
            </a:r>
            <a:endParaRPr kumimoji="1" lang="ja-JP" altLang="en-US" dirty="0"/>
          </a:p>
        </p:txBody>
      </p:sp>
      <p:sp>
        <p:nvSpPr>
          <p:cNvPr id="3" name="コンテンツ プレースホルダー 2">
            <a:extLst>
              <a:ext uri="{FF2B5EF4-FFF2-40B4-BE49-F238E27FC236}">
                <a16:creationId xmlns:a16="http://schemas.microsoft.com/office/drawing/2014/main" id="{A25BBE99-3B45-4EB4-AAED-F13CC671823F}"/>
              </a:ext>
            </a:extLst>
          </p:cNvPr>
          <p:cNvSpPr>
            <a:spLocks noGrp="1"/>
          </p:cNvSpPr>
          <p:nvPr>
            <p:ph idx="1"/>
          </p:nvPr>
        </p:nvSpPr>
        <p:spPr>
          <a:xfrm>
            <a:off x="1141412" y="2249487"/>
            <a:ext cx="10319068" cy="3541714"/>
          </a:xfrm>
        </p:spPr>
        <p:txBody>
          <a:bodyPr/>
          <a:lstStyle/>
          <a:p>
            <a:pPr marL="0" indent="0">
              <a:buNone/>
            </a:pPr>
            <a:r>
              <a:rPr lang="ja-JP" altLang="en-US" dirty="0"/>
              <a:t>・</a:t>
            </a:r>
            <a:r>
              <a:rPr lang="en-US" altLang="ja-JP" dirty="0"/>
              <a:t>2016</a:t>
            </a:r>
            <a:r>
              <a:rPr lang="ja-JP" altLang="en-US" dirty="0"/>
              <a:t>年</a:t>
            </a:r>
            <a:r>
              <a:rPr lang="en-US" altLang="ja-JP" dirty="0"/>
              <a:t>12</a:t>
            </a:r>
            <a:r>
              <a:rPr lang="ja-JP" altLang="en-US" dirty="0"/>
              <a:t>月　中教審答申</a:t>
            </a:r>
            <a:endParaRPr lang="en-US" altLang="ja-JP" dirty="0"/>
          </a:p>
          <a:p>
            <a:pPr marL="0" indent="0">
              <a:buNone/>
            </a:pPr>
            <a:r>
              <a:rPr lang="ja-JP" altLang="en-US" dirty="0"/>
              <a:t>プログラミング教育を「主体的・対話的で深い学び」の実践に資するものとすることが重要である。</a:t>
            </a:r>
            <a:endParaRPr lang="en-US" altLang="ja-JP" dirty="0"/>
          </a:p>
          <a:p>
            <a:pPr marL="0" indent="0">
              <a:buNone/>
            </a:pPr>
            <a:r>
              <a:rPr lang="ja-JP" altLang="en-US" dirty="0"/>
              <a:t>・</a:t>
            </a:r>
            <a:r>
              <a:rPr lang="en-US" altLang="ja-JP" dirty="0"/>
              <a:t>2017</a:t>
            </a:r>
            <a:r>
              <a:rPr lang="ja-JP" altLang="en-US" dirty="0"/>
              <a:t>年</a:t>
            </a:r>
            <a:r>
              <a:rPr lang="en-US" altLang="ja-JP" dirty="0"/>
              <a:t>2</a:t>
            </a:r>
            <a:r>
              <a:rPr lang="ja-JP" altLang="en-US" dirty="0"/>
              <a:t>月　文科省　時期小学校学習指導要領改訂案を公表</a:t>
            </a:r>
            <a:endParaRPr lang="en-US" altLang="ja-JP" dirty="0"/>
          </a:p>
          <a:p>
            <a:pPr marL="0" indent="0">
              <a:buNone/>
            </a:pPr>
            <a:r>
              <a:rPr lang="ja-JP" altLang="en-US" dirty="0"/>
              <a:t>・</a:t>
            </a:r>
            <a:r>
              <a:rPr lang="en-US" altLang="ja-JP" dirty="0"/>
              <a:t>2017</a:t>
            </a:r>
            <a:r>
              <a:rPr lang="ja-JP" altLang="en-US" dirty="0"/>
              <a:t>年２月　パブリックコメント</a:t>
            </a:r>
            <a:endParaRPr lang="en-US" altLang="ja-JP" dirty="0"/>
          </a:p>
          <a:p>
            <a:pPr marL="0" indent="0">
              <a:buNone/>
            </a:pPr>
            <a:r>
              <a:rPr lang="ja-JP" altLang="en-US" dirty="0"/>
              <a:t>・</a:t>
            </a:r>
            <a:r>
              <a:rPr lang="en-US" altLang="ja-JP" dirty="0"/>
              <a:t>2017</a:t>
            </a:r>
            <a:r>
              <a:rPr lang="ja-JP" altLang="en-US" dirty="0"/>
              <a:t>年３月　文科省　次期小学校学習指導要領を告示</a:t>
            </a:r>
            <a:endParaRPr lang="en-US" altLang="ja-JP" dirty="0"/>
          </a:p>
          <a:p>
            <a:pPr marL="0" indent="0">
              <a:buNone/>
            </a:pPr>
            <a:endParaRPr kumimoji="1" lang="ja-JP" altLang="en-US" dirty="0"/>
          </a:p>
        </p:txBody>
      </p:sp>
    </p:spTree>
    <p:extLst>
      <p:ext uri="{BB962C8B-B14F-4D97-AF65-F5344CB8AC3E}">
        <p14:creationId xmlns:p14="http://schemas.microsoft.com/office/powerpoint/2010/main" val="2108842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C31C7C-3D07-457A-B77C-8B3873B30342}"/>
              </a:ext>
            </a:extLst>
          </p:cNvPr>
          <p:cNvSpPr>
            <a:spLocks noGrp="1"/>
          </p:cNvSpPr>
          <p:nvPr>
            <p:ph type="title"/>
          </p:nvPr>
        </p:nvSpPr>
        <p:spPr>
          <a:xfrm>
            <a:off x="658073" y="5237825"/>
            <a:ext cx="9905998" cy="1478570"/>
          </a:xfrm>
        </p:spPr>
        <p:txBody>
          <a:bodyPr/>
          <a:lstStyle/>
          <a:p>
            <a:r>
              <a:rPr kumimoji="1" lang="ja-JP" altLang="en-US" dirty="0"/>
              <a:t>学習指導要領での位置づけ</a:t>
            </a:r>
            <a:r>
              <a:rPr kumimoji="1" lang="en-US" altLang="ja-JP" dirty="0"/>
              <a:t>1</a:t>
            </a:r>
            <a:endParaRPr kumimoji="1" lang="ja-JP" altLang="en-US" dirty="0"/>
          </a:p>
        </p:txBody>
      </p:sp>
      <p:sp>
        <p:nvSpPr>
          <p:cNvPr id="3" name="コンテンツ プレースホルダー 2">
            <a:extLst>
              <a:ext uri="{FF2B5EF4-FFF2-40B4-BE49-F238E27FC236}">
                <a16:creationId xmlns:a16="http://schemas.microsoft.com/office/drawing/2014/main" id="{202F8281-ADC6-4D25-91B2-74EA12272E4F}"/>
              </a:ext>
            </a:extLst>
          </p:cNvPr>
          <p:cNvSpPr>
            <a:spLocks noGrp="1"/>
          </p:cNvSpPr>
          <p:nvPr>
            <p:ph idx="1"/>
          </p:nvPr>
        </p:nvSpPr>
        <p:spPr>
          <a:xfrm>
            <a:off x="1039812" y="1182686"/>
            <a:ext cx="9905999" cy="4669473"/>
          </a:xfrm>
        </p:spPr>
        <p:txBody>
          <a:bodyPr/>
          <a:lstStyle/>
          <a:p>
            <a:pPr marL="0" indent="0">
              <a:buNone/>
            </a:pPr>
            <a:r>
              <a:rPr kumimoji="1" lang="ja-JP" altLang="en-US" dirty="0"/>
              <a:t>・総則　第</a:t>
            </a:r>
            <a:r>
              <a:rPr kumimoji="1" lang="en-US" altLang="ja-JP" dirty="0"/>
              <a:t>3</a:t>
            </a:r>
            <a:r>
              <a:rPr kumimoji="1" lang="ja-JP" altLang="en-US" dirty="0"/>
              <a:t>　教育課程の実施と学習評価　１　（３）　イ</a:t>
            </a:r>
            <a:endParaRPr kumimoji="1" lang="en-US" altLang="ja-JP" dirty="0"/>
          </a:p>
          <a:p>
            <a:pPr marL="0" indent="0">
              <a:buNone/>
            </a:pPr>
            <a:r>
              <a:rPr kumimoji="1" lang="ja-JP" altLang="en-US" dirty="0"/>
              <a:t>　児童がプログラミング教育を体験しながら、コンピュータに意図した処理を行わせるために必要な論理的思考力を身に付けるための学習活動</a:t>
            </a:r>
            <a:endParaRPr kumimoji="1" lang="en-US" altLang="ja-JP" dirty="0"/>
          </a:p>
          <a:p>
            <a:pPr marL="0" indent="0">
              <a:buNone/>
            </a:pPr>
            <a:endParaRPr lang="en-US" altLang="ja-JP" dirty="0"/>
          </a:p>
          <a:p>
            <a:pPr marL="0" indent="0">
              <a:buNone/>
            </a:pPr>
            <a:r>
              <a:rPr kumimoji="1" lang="ja-JP" altLang="en-US" dirty="0"/>
              <a:t>・第</a:t>
            </a:r>
            <a:r>
              <a:rPr kumimoji="1" lang="en-US" altLang="ja-JP" dirty="0"/>
              <a:t>2</a:t>
            </a:r>
            <a:r>
              <a:rPr kumimoji="1" lang="ja-JP" altLang="en-US" dirty="0"/>
              <a:t>章各教科　第</a:t>
            </a:r>
            <a:r>
              <a:rPr kumimoji="1" lang="en-US" altLang="ja-JP" dirty="0"/>
              <a:t>3</a:t>
            </a:r>
            <a:r>
              <a:rPr kumimoji="1" lang="ja-JP" altLang="en-US" dirty="0"/>
              <a:t>節算数　第</a:t>
            </a:r>
            <a:r>
              <a:rPr kumimoji="1" lang="en-US" altLang="ja-JP" dirty="0"/>
              <a:t>3</a:t>
            </a:r>
            <a:r>
              <a:rPr kumimoji="1" lang="ja-JP" altLang="en-US" dirty="0"/>
              <a:t>指導計画の作成と内容の取扱い</a:t>
            </a:r>
            <a:endParaRPr kumimoji="1" lang="en-US" altLang="ja-JP" dirty="0"/>
          </a:p>
          <a:p>
            <a:pPr marL="0" indent="0">
              <a:buNone/>
            </a:pPr>
            <a:r>
              <a:rPr lang="ja-JP" altLang="en-US" dirty="0"/>
              <a:t>　コンピュータを適切に活用し、プログラミングを体験しながら論理的思考力を身に付けさせるための活動を行う場合には、児童の負担に配慮しつつ、</a:t>
            </a:r>
            <a:r>
              <a:rPr lang="en-US" altLang="ja-JP" dirty="0"/>
              <a:t>5</a:t>
            </a:r>
            <a:r>
              <a:rPr lang="ja-JP" altLang="en-US" dirty="0"/>
              <a:t>年生の図形、正多角形の作図を行う学習に関連して、正確な繰り返しを行う作業場面などで扱う。（一部字句修正）</a:t>
            </a:r>
            <a:endParaRPr kumimoji="1" lang="en-US" altLang="ja-JP" dirty="0"/>
          </a:p>
          <a:p>
            <a:pPr marL="0" indent="0">
              <a:buNone/>
            </a:pPr>
            <a:endParaRPr kumimoji="1" lang="ja-JP" altLang="en-US" dirty="0"/>
          </a:p>
        </p:txBody>
      </p:sp>
    </p:spTree>
    <p:extLst>
      <p:ext uri="{BB962C8B-B14F-4D97-AF65-F5344CB8AC3E}">
        <p14:creationId xmlns:p14="http://schemas.microsoft.com/office/powerpoint/2010/main" val="2317879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C31C7C-3D07-457A-B77C-8B3873B30342}"/>
              </a:ext>
            </a:extLst>
          </p:cNvPr>
          <p:cNvSpPr>
            <a:spLocks noGrp="1"/>
          </p:cNvSpPr>
          <p:nvPr>
            <p:ph type="title"/>
          </p:nvPr>
        </p:nvSpPr>
        <p:spPr>
          <a:xfrm>
            <a:off x="574831" y="5125430"/>
            <a:ext cx="9905998" cy="1478570"/>
          </a:xfrm>
        </p:spPr>
        <p:txBody>
          <a:bodyPr/>
          <a:lstStyle/>
          <a:p>
            <a:r>
              <a:rPr kumimoji="1" lang="ja-JP" altLang="en-US" dirty="0"/>
              <a:t>学習指導要領での位置づけ</a:t>
            </a:r>
            <a:r>
              <a:rPr kumimoji="1" lang="en-US" altLang="ja-JP" dirty="0"/>
              <a:t>2</a:t>
            </a:r>
            <a:endParaRPr kumimoji="1" lang="ja-JP" altLang="en-US" dirty="0"/>
          </a:p>
        </p:txBody>
      </p:sp>
      <p:sp>
        <p:nvSpPr>
          <p:cNvPr id="3" name="コンテンツ プレースホルダー 2">
            <a:extLst>
              <a:ext uri="{FF2B5EF4-FFF2-40B4-BE49-F238E27FC236}">
                <a16:creationId xmlns:a16="http://schemas.microsoft.com/office/drawing/2014/main" id="{202F8281-ADC6-4D25-91B2-74EA12272E4F}"/>
              </a:ext>
            </a:extLst>
          </p:cNvPr>
          <p:cNvSpPr>
            <a:spLocks noGrp="1"/>
          </p:cNvSpPr>
          <p:nvPr>
            <p:ph idx="1"/>
          </p:nvPr>
        </p:nvSpPr>
        <p:spPr>
          <a:xfrm>
            <a:off x="1060132" y="1020126"/>
            <a:ext cx="9905999" cy="5583874"/>
          </a:xfrm>
        </p:spPr>
        <p:txBody>
          <a:bodyPr/>
          <a:lstStyle/>
          <a:p>
            <a:pPr marL="0" indent="0">
              <a:buNone/>
            </a:pPr>
            <a:r>
              <a:rPr kumimoji="1" lang="ja-JP" altLang="en-US" dirty="0"/>
              <a:t>・第</a:t>
            </a:r>
            <a:r>
              <a:rPr kumimoji="1" lang="en-US" altLang="ja-JP" dirty="0"/>
              <a:t>2</a:t>
            </a:r>
            <a:r>
              <a:rPr kumimoji="1" lang="ja-JP" altLang="en-US" dirty="0"/>
              <a:t>章各教科　第</a:t>
            </a:r>
            <a:r>
              <a:rPr kumimoji="1" lang="en-US" altLang="ja-JP" dirty="0"/>
              <a:t>3</a:t>
            </a:r>
            <a:r>
              <a:rPr kumimoji="1" lang="ja-JP" altLang="en-US" dirty="0"/>
              <a:t>節理科　第</a:t>
            </a:r>
            <a:r>
              <a:rPr kumimoji="1" lang="en-US" altLang="ja-JP" dirty="0"/>
              <a:t>3</a:t>
            </a:r>
            <a:r>
              <a:rPr kumimoji="1" lang="ja-JP" altLang="en-US" dirty="0"/>
              <a:t>指導計画の作成と内容の取扱い</a:t>
            </a:r>
            <a:endParaRPr kumimoji="1" lang="en-US" altLang="ja-JP" dirty="0"/>
          </a:p>
          <a:p>
            <a:pPr marL="0" indent="0">
              <a:buNone/>
            </a:pPr>
            <a:r>
              <a:rPr lang="ja-JP" altLang="en-US" dirty="0"/>
              <a:t>　コンピュータを適切に活用し、プログラミングを体験しながら論理的思考力を身に付けさせるための活動を行う場合には、児童の負担に配慮しつつ、電気の性質や働きを利用した道具があることを捉える学習など、与えられた条件に応じて動作していることを考察し、さらに条件を変えることにより、動作が変化することで考える場面で取り扱う。（一部字句修正）</a:t>
            </a:r>
            <a:endParaRPr lang="en-US" altLang="ja-JP" dirty="0"/>
          </a:p>
          <a:p>
            <a:pPr marL="0" indent="0">
              <a:buNone/>
            </a:pPr>
            <a:endParaRPr lang="en-US" altLang="ja-JP" dirty="0"/>
          </a:p>
          <a:p>
            <a:pPr marL="0" indent="0">
              <a:buNone/>
            </a:pPr>
            <a:r>
              <a:rPr lang="ja-JP" altLang="en-US" dirty="0"/>
              <a:t>・「総合的な学習の時間」</a:t>
            </a:r>
            <a:endParaRPr lang="en-US" altLang="ja-JP" dirty="0"/>
          </a:p>
          <a:p>
            <a:pPr marL="0" indent="0">
              <a:buNone/>
            </a:pPr>
            <a:r>
              <a:rPr lang="ja-JP" altLang="en-US" dirty="0"/>
              <a:t>プログラミングを体験しながら論理的思考力を身に付けるための学習活動を行う場合には、プログラミングを体験することが、探究的な学習の過程に適切に位置づくようにすること。</a:t>
            </a:r>
            <a:endParaRPr lang="en-US" altLang="ja-JP" dirty="0"/>
          </a:p>
          <a:p>
            <a:pPr marL="0" indent="0">
              <a:buNone/>
            </a:pPr>
            <a:endParaRPr lang="en-US" altLang="ja-JP" dirty="0"/>
          </a:p>
          <a:p>
            <a:pPr marL="0" indent="0">
              <a:buNone/>
            </a:pPr>
            <a:endParaRPr kumimoji="1" lang="en-US" altLang="ja-JP" dirty="0"/>
          </a:p>
          <a:p>
            <a:pPr marL="0" indent="0">
              <a:buNone/>
            </a:pPr>
            <a:endParaRPr kumimoji="1" lang="ja-JP" altLang="en-US" dirty="0"/>
          </a:p>
        </p:txBody>
      </p:sp>
    </p:spTree>
    <p:extLst>
      <p:ext uri="{BB962C8B-B14F-4D97-AF65-F5344CB8AC3E}">
        <p14:creationId xmlns:p14="http://schemas.microsoft.com/office/powerpoint/2010/main" val="3785246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9B9BA57E-7900-4070-A1C3-5BD70BBFDAD6}"/>
              </a:ext>
            </a:extLst>
          </p:cNvPr>
          <p:cNvPicPr>
            <a:picLocks noChangeAspect="1"/>
          </p:cNvPicPr>
          <p:nvPr/>
        </p:nvPicPr>
        <p:blipFill rotWithShape="1">
          <a:blip r:embed="rId2"/>
          <a:srcRect l="14531" t="69894" r="14884" b="19435"/>
          <a:stretch/>
        </p:blipFill>
        <p:spPr>
          <a:xfrm>
            <a:off x="154980" y="2285702"/>
            <a:ext cx="11882040" cy="2540297"/>
          </a:xfrm>
          <a:prstGeom prst="rect">
            <a:avLst/>
          </a:prstGeom>
        </p:spPr>
      </p:pic>
      <p:sp>
        <p:nvSpPr>
          <p:cNvPr id="7" name="テキスト ボックス 6">
            <a:extLst>
              <a:ext uri="{FF2B5EF4-FFF2-40B4-BE49-F238E27FC236}">
                <a16:creationId xmlns:a16="http://schemas.microsoft.com/office/drawing/2014/main" id="{FD237C8C-477F-4A33-888F-CA1029D8A7C2}"/>
              </a:ext>
            </a:extLst>
          </p:cNvPr>
          <p:cNvSpPr txBox="1"/>
          <p:nvPr/>
        </p:nvSpPr>
        <p:spPr>
          <a:xfrm>
            <a:off x="7843519" y="6354782"/>
            <a:ext cx="4643718" cy="369332"/>
          </a:xfrm>
          <a:prstGeom prst="rect">
            <a:avLst/>
          </a:prstGeom>
          <a:noFill/>
        </p:spPr>
        <p:txBody>
          <a:bodyPr vert="horz" wrap="square" rtlCol="0">
            <a:spAutoFit/>
          </a:bodyPr>
          <a:lstStyle/>
          <a:p>
            <a:r>
              <a:rPr lang="ja-JP" altLang="en-US" dirty="0"/>
              <a:t>小学校プログラミング教育の手引（第二版）</a:t>
            </a:r>
            <a:endParaRPr kumimoji="1" lang="ja-JP" altLang="en-US" dirty="0"/>
          </a:p>
        </p:txBody>
      </p:sp>
    </p:spTree>
    <p:extLst>
      <p:ext uri="{BB962C8B-B14F-4D97-AF65-F5344CB8AC3E}">
        <p14:creationId xmlns:p14="http://schemas.microsoft.com/office/powerpoint/2010/main" val="3082739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DBD89D1-BE3F-4F44-AD87-E28980D7E5F2}"/>
              </a:ext>
            </a:extLst>
          </p:cNvPr>
          <p:cNvPicPr>
            <a:picLocks noChangeAspect="1"/>
          </p:cNvPicPr>
          <p:nvPr/>
        </p:nvPicPr>
        <p:blipFill rotWithShape="1">
          <a:blip r:embed="rId2"/>
          <a:srcRect l="15512" t="20833" r="14621" b="42067"/>
          <a:stretch/>
        </p:blipFill>
        <p:spPr>
          <a:xfrm>
            <a:off x="386080" y="28231"/>
            <a:ext cx="8981439" cy="6744617"/>
          </a:xfrm>
          <a:prstGeom prst="rect">
            <a:avLst/>
          </a:prstGeom>
        </p:spPr>
      </p:pic>
      <p:sp>
        <p:nvSpPr>
          <p:cNvPr id="7" name="テキスト ボックス 6">
            <a:extLst>
              <a:ext uri="{FF2B5EF4-FFF2-40B4-BE49-F238E27FC236}">
                <a16:creationId xmlns:a16="http://schemas.microsoft.com/office/drawing/2014/main" id="{FD237C8C-477F-4A33-888F-CA1029D8A7C2}"/>
              </a:ext>
            </a:extLst>
          </p:cNvPr>
          <p:cNvSpPr txBox="1"/>
          <p:nvPr/>
        </p:nvSpPr>
        <p:spPr>
          <a:xfrm>
            <a:off x="9636757" y="6016710"/>
            <a:ext cx="2367281" cy="646331"/>
          </a:xfrm>
          <a:prstGeom prst="rect">
            <a:avLst/>
          </a:prstGeom>
          <a:noFill/>
        </p:spPr>
        <p:txBody>
          <a:bodyPr vert="horz" wrap="square" rtlCol="0">
            <a:spAutoFit/>
          </a:bodyPr>
          <a:lstStyle/>
          <a:p>
            <a:r>
              <a:rPr lang="ja-JP" altLang="en-US" dirty="0"/>
              <a:t>小学校プログラミング</a:t>
            </a:r>
            <a:endParaRPr lang="en-US" altLang="ja-JP" dirty="0"/>
          </a:p>
          <a:p>
            <a:r>
              <a:rPr lang="ja-JP" altLang="en-US" dirty="0"/>
              <a:t>教育の手引（第二版）</a:t>
            </a:r>
            <a:endParaRPr kumimoji="1" lang="ja-JP" altLang="en-US" dirty="0"/>
          </a:p>
        </p:txBody>
      </p:sp>
      <p:sp>
        <p:nvSpPr>
          <p:cNvPr id="2" name="四角形: 角を丸くする 1">
            <a:extLst>
              <a:ext uri="{FF2B5EF4-FFF2-40B4-BE49-F238E27FC236}">
                <a16:creationId xmlns:a16="http://schemas.microsoft.com/office/drawing/2014/main" id="{63262695-3EB0-49B7-8294-7AA7B7475FD2}"/>
              </a:ext>
            </a:extLst>
          </p:cNvPr>
          <p:cNvSpPr/>
          <p:nvPr/>
        </p:nvSpPr>
        <p:spPr>
          <a:xfrm>
            <a:off x="1615440" y="1899920"/>
            <a:ext cx="883920" cy="6096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85ADAF53-812B-4326-9AD8-82C581DB0742}"/>
              </a:ext>
            </a:extLst>
          </p:cNvPr>
          <p:cNvSpPr/>
          <p:nvPr/>
        </p:nvSpPr>
        <p:spPr>
          <a:xfrm>
            <a:off x="2560320" y="1899920"/>
            <a:ext cx="883920" cy="6096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1C87DCE1-95F8-469D-92EE-97F070370C1B}"/>
              </a:ext>
            </a:extLst>
          </p:cNvPr>
          <p:cNvSpPr/>
          <p:nvPr/>
        </p:nvSpPr>
        <p:spPr>
          <a:xfrm>
            <a:off x="5963919" y="1984027"/>
            <a:ext cx="883920" cy="1656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AD7995CC-5EF1-4481-8245-0314D8938EE8}"/>
              </a:ext>
            </a:extLst>
          </p:cNvPr>
          <p:cNvSpPr/>
          <p:nvPr/>
        </p:nvSpPr>
        <p:spPr>
          <a:xfrm>
            <a:off x="782320" y="3629867"/>
            <a:ext cx="883920" cy="609600"/>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4A40EA7E-7E78-432C-98FF-F50B83B33594}"/>
              </a:ext>
            </a:extLst>
          </p:cNvPr>
          <p:cNvSpPr/>
          <p:nvPr/>
        </p:nvSpPr>
        <p:spPr>
          <a:xfrm>
            <a:off x="5963919" y="3655681"/>
            <a:ext cx="883920" cy="609600"/>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8B9DE648-5515-467F-B93C-E2A359E9A254}"/>
              </a:ext>
            </a:extLst>
          </p:cNvPr>
          <p:cNvSpPr/>
          <p:nvPr/>
        </p:nvSpPr>
        <p:spPr>
          <a:xfrm>
            <a:off x="4272280" y="3650187"/>
            <a:ext cx="883920" cy="609600"/>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5FA88D5A-2E25-4FA2-8F22-28D867702489}"/>
              </a:ext>
            </a:extLst>
          </p:cNvPr>
          <p:cNvSpPr/>
          <p:nvPr/>
        </p:nvSpPr>
        <p:spPr>
          <a:xfrm>
            <a:off x="3403600" y="3652934"/>
            <a:ext cx="883920" cy="609600"/>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3AFDD528-8E22-490D-B8A4-3B895B43C8AF}"/>
              </a:ext>
            </a:extLst>
          </p:cNvPr>
          <p:cNvSpPr/>
          <p:nvPr/>
        </p:nvSpPr>
        <p:spPr>
          <a:xfrm>
            <a:off x="7792719" y="4194161"/>
            <a:ext cx="1044000" cy="1980000"/>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9490DC2B-5244-4CBC-BBFB-172BD6F4A236}"/>
              </a:ext>
            </a:extLst>
          </p:cNvPr>
          <p:cNvSpPr/>
          <p:nvPr/>
        </p:nvSpPr>
        <p:spPr>
          <a:xfrm>
            <a:off x="6857999" y="6053441"/>
            <a:ext cx="883920" cy="609600"/>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0880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12"/>
                                        </p:tgtEl>
                                      </p:cBhvr>
                                    </p:animEffect>
                                    <p:set>
                                      <p:cBhvr>
                                        <p:cTn id="26" dur="1" fill="hold">
                                          <p:stCondLst>
                                            <p:cond delay="499"/>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13"/>
                                        </p:tgtEl>
                                      </p:cBhvr>
                                    </p:animEffect>
                                    <p:set>
                                      <p:cBhvr>
                                        <p:cTn id="51" dur="1" fill="hold">
                                          <p:stCondLst>
                                            <p:cond delay="499"/>
                                          </p:stCondLst>
                                        </p:cTn>
                                        <p:tgtEl>
                                          <p:spTgt spid="13"/>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16"/>
                                        </p:tgtEl>
                                      </p:cBhvr>
                                    </p:animEffect>
                                    <p:set>
                                      <p:cBhvr>
                                        <p:cTn id="54" dur="1" fill="hold">
                                          <p:stCondLst>
                                            <p:cond delay="499"/>
                                          </p:stCondLst>
                                        </p:cTn>
                                        <p:tgtEl>
                                          <p:spTgt spid="16"/>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15"/>
                                        </p:tgtEl>
                                      </p:cBhvr>
                                    </p:animEffect>
                                    <p:set>
                                      <p:cBhvr>
                                        <p:cTn id="57" dur="1" fill="hold">
                                          <p:stCondLst>
                                            <p:cond delay="499"/>
                                          </p:stCondLst>
                                        </p:cTn>
                                        <p:tgtEl>
                                          <p:spTgt spid="15"/>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14"/>
                                        </p:tgtEl>
                                      </p:cBhvr>
                                    </p:animEffect>
                                    <p:set>
                                      <p:cBhvr>
                                        <p:cTn id="60" dur="1" fill="hold">
                                          <p:stCondLst>
                                            <p:cond delay="499"/>
                                          </p:stCondLst>
                                        </p:cTn>
                                        <p:tgtEl>
                                          <p:spTgt spid="14"/>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500"/>
                                        <p:tgtEl>
                                          <p:spTgt spid="1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1" nodeType="clickEffect">
                                  <p:stCondLst>
                                    <p:cond delay="0"/>
                                  </p:stCondLst>
                                  <p:childTnLst>
                                    <p:animEffect transition="out" filter="fade">
                                      <p:cBhvr>
                                        <p:cTn id="69" dur="500"/>
                                        <p:tgtEl>
                                          <p:spTgt spid="17"/>
                                        </p:tgtEl>
                                      </p:cBhvr>
                                    </p:animEffect>
                                    <p:set>
                                      <p:cBhvr>
                                        <p:cTn id="70" dur="1" fill="hold">
                                          <p:stCondLst>
                                            <p:cond delay="499"/>
                                          </p:stCondLst>
                                        </p:cTn>
                                        <p:tgtEl>
                                          <p:spTgt spid="17"/>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fade">
                                      <p:cBhvr>
                                        <p:cTn id="75" dur="500"/>
                                        <p:tgtEl>
                                          <p:spTgt spid="18"/>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1" nodeType="clickEffect">
                                  <p:stCondLst>
                                    <p:cond delay="0"/>
                                  </p:stCondLst>
                                  <p:childTnLst>
                                    <p:animEffect transition="out" filter="fade">
                                      <p:cBhvr>
                                        <p:cTn id="79" dur="500"/>
                                        <p:tgtEl>
                                          <p:spTgt spid="18"/>
                                        </p:tgtEl>
                                      </p:cBhvr>
                                    </p:animEffect>
                                    <p:set>
                                      <p:cBhvr>
                                        <p:cTn id="80"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E34C5E-D4A7-4D15-9A25-AE0F64DCEEB0}"/>
              </a:ext>
            </a:extLst>
          </p:cNvPr>
          <p:cNvSpPr>
            <a:spLocks noGrp="1"/>
          </p:cNvSpPr>
          <p:nvPr>
            <p:ph type="title"/>
          </p:nvPr>
        </p:nvSpPr>
        <p:spPr/>
        <p:txBody>
          <a:bodyPr/>
          <a:lstStyle/>
          <a:p>
            <a:r>
              <a:rPr kumimoji="1" lang="ja-JP" altLang="en-US" dirty="0"/>
              <a:t>本日のメニュー</a:t>
            </a:r>
          </a:p>
        </p:txBody>
      </p:sp>
      <p:sp>
        <p:nvSpPr>
          <p:cNvPr id="3" name="コンテンツ プレースホルダー 2">
            <a:extLst>
              <a:ext uri="{FF2B5EF4-FFF2-40B4-BE49-F238E27FC236}">
                <a16:creationId xmlns:a16="http://schemas.microsoft.com/office/drawing/2014/main" id="{8DA99C8D-2C58-4F33-A24B-9FFBEC96B303}"/>
              </a:ext>
            </a:extLst>
          </p:cNvPr>
          <p:cNvSpPr>
            <a:spLocks noGrp="1"/>
          </p:cNvSpPr>
          <p:nvPr>
            <p:ph idx="1"/>
          </p:nvPr>
        </p:nvSpPr>
        <p:spPr>
          <a:xfrm>
            <a:off x="684212" y="685800"/>
            <a:ext cx="9160828" cy="3801532"/>
          </a:xfrm>
        </p:spPr>
        <p:txBody>
          <a:bodyPr>
            <a:normAutofit/>
          </a:bodyPr>
          <a:lstStyle/>
          <a:p>
            <a:r>
              <a:rPr kumimoji="1" lang="ja-JP" altLang="en-US" sz="3600" dirty="0">
                <a:solidFill>
                  <a:srgbClr val="CCCDD2"/>
                </a:solidFill>
              </a:rPr>
              <a:t>第一章　プログラミングとは</a:t>
            </a:r>
            <a:endParaRPr kumimoji="1" lang="en-US" altLang="ja-JP" sz="3600" dirty="0">
              <a:solidFill>
                <a:srgbClr val="CCCDD2"/>
              </a:solidFill>
            </a:endParaRPr>
          </a:p>
          <a:p>
            <a:r>
              <a:rPr lang="ja-JP" altLang="en-US" sz="3600" dirty="0">
                <a:solidFill>
                  <a:srgbClr val="CCCDD2"/>
                </a:solidFill>
              </a:rPr>
              <a:t>第二章　プログラミング導入の経緯</a:t>
            </a:r>
            <a:endParaRPr lang="en-US" altLang="ja-JP" sz="3600" dirty="0">
              <a:solidFill>
                <a:srgbClr val="CCCDD2"/>
              </a:solidFill>
            </a:endParaRPr>
          </a:p>
          <a:p>
            <a:r>
              <a:rPr lang="ja-JP" altLang="en-US" sz="3600" dirty="0"/>
              <a:t>第三章　子どもたちの今とこれから</a:t>
            </a:r>
            <a:endParaRPr lang="en-US" altLang="ja-JP" sz="3600" dirty="0"/>
          </a:p>
          <a:p>
            <a:r>
              <a:rPr kumimoji="1" lang="ja-JP" altLang="en-US" sz="3600" dirty="0">
                <a:solidFill>
                  <a:srgbClr val="CCCDD2"/>
                </a:solidFill>
              </a:rPr>
              <a:t>第三章　プログラミングでつく７つの力</a:t>
            </a:r>
            <a:endParaRPr kumimoji="1" lang="en-US" altLang="ja-JP" sz="3600" dirty="0">
              <a:solidFill>
                <a:srgbClr val="CCCDD2"/>
              </a:solidFill>
            </a:endParaRPr>
          </a:p>
          <a:p>
            <a:r>
              <a:rPr kumimoji="1" lang="ja-JP" altLang="en-US" sz="3600" dirty="0">
                <a:solidFill>
                  <a:srgbClr val="CCCDD2"/>
                </a:solidFill>
              </a:rPr>
              <a:t>第四章　プログラミングの実際</a:t>
            </a:r>
          </a:p>
        </p:txBody>
      </p:sp>
    </p:spTree>
    <p:extLst>
      <p:ext uri="{BB962C8B-B14F-4D97-AF65-F5344CB8AC3E}">
        <p14:creationId xmlns:p14="http://schemas.microsoft.com/office/powerpoint/2010/main" val="2750334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D07248-919F-4549-A565-372BD5E59B59}"/>
              </a:ext>
            </a:extLst>
          </p:cNvPr>
          <p:cNvSpPr>
            <a:spLocks noGrp="1"/>
          </p:cNvSpPr>
          <p:nvPr>
            <p:ph type="title"/>
          </p:nvPr>
        </p:nvSpPr>
        <p:spPr/>
        <p:txBody>
          <a:bodyPr/>
          <a:lstStyle/>
          <a:p>
            <a:r>
              <a:rPr kumimoji="1" lang="ja-JP" altLang="en-US" dirty="0"/>
              <a:t>将来なくなると考えられる仕事</a:t>
            </a:r>
          </a:p>
        </p:txBody>
      </p:sp>
      <p:sp>
        <p:nvSpPr>
          <p:cNvPr id="3" name="コンテンツ プレースホルダー 2">
            <a:extLst>
              <a:ext uri="{FF2B5EF4-FFF2-40B4-BE49-F238E27FC236}">
                <a16:creationId xmlns:a16="http://schemas.microsoft.com/office/drawing/2014/main" id="{721E48A1-0549-4577-B5F7-725AF33B22CD}"/>
              </a:ext>
            </a:extLst>
          </p:cNvPr>
          <p:cNvSpPr>
            <a:spLocks noGrp="1"/>
          </p:cNvSpPr>
          <p:nvPr>
            <p:ph idx="1"/>
          </p:nvPr>
        </p:nvSpPr>
        <p:spPr>
          <a:xfrm>
            <a:off x="684212" y="685800"/>
            <a:ext cx="3438609" cy="3615267"/>
          </a:xfrm>
        </p:spPr>
        <p:txBody>
          <a:bodyPr>
            <a:normAutofit fontScale="92500" lnSpcReduction="20000"/>
          </a:bodyPr>
          <a:lstStyle/>
          <a:p>
            <a:r>
              <a:rPr kumimoji="1" lang="ja-JP" altLang="en-US" sz="2600" dirty="0"/>
              <a:t>電車運転士</a:t>
            </a:r>
            <a:endParaRPr kumimoji="1" lang="en-US" altLang="ja-JP" sz="2600" dirty="0"/>
          </a:p>
          <a:p>
            <a:r>
              <a:rPr lang="ja-JP" altLang="en-US" sz="2600" dirty="0"/>
              <a:t>経理事務員</a:t>
            </a:r>
            <a:endParaRPr lang="en-US" altLang="ja-JP" sz="2600" dirty="0"/>
          </a:p>
          <a:p>
            <a:r>
              <a:rPr lang="ja-JP" altLang="en-US" sz="2600" dirty="0"/>
              <a:t>包装</a:t>
            </a:r>
            <a:r>
              <a:rPr kumimoji="1" lang="ja-JP" altLang="en-US" sz="2600" dirty="0"/>
              <a:t>作業員</a:t>
            </a:r>
            <a:endParaRPr kumimoji="1" lang="en-US" altLang="ja-JP" sz="2600" dirty="0"/>
          </a:p>
          <a:p>
            <a:r>
              <a:rPr lang="ja-JP" altLang="en-US" sz="2600" dirty="0"/>
              <a:t>路線バス運転手</a:t>
            </a:r>
            <a:endParaRPr lang="en-US" altLang="ja-JP" sz="2600" dirty="0"/>
          </a:p>
          <a:p>
            <a:r>
              <a:rPr kumimoji="1" lang="ja-JP" altLang="en-US" sz="2600" dirty="0"/>
              <a:t>じんかい収集作業員</a:t>
            </a:r>
            <a:endParaRPr kumimoji="1" lang="en-US" altLang="ja-JP" sz="2600" dirty="0"/>
          </a:p>
          <a:p>
            <a:r>
              <a:rPr lang="ja-JP" altLang="en-US" sz="2600" dirty="0"/>
              <a:t>郵便外務員</a:t>
            </a:r>
            <a:endParaRPr lang="en-US" altLang="ja-JP" sz="2600" dirty="0"/>
          </a:p>
          <a:p>
            <a:r>
              <a:rPr kumimoji="1" lang="ja-JP" altLang="en-US" sz="2600" dirty="0"/>
              <a:t>学校事務員</a:t>
            </a:r>
            <a:endParaRPr kumimoji="1" lang="en-US" altLang="ja-JP" sz="2600" dirty="0"/>
          </a:p>
          <a:p>
            <a:r>
              <a:rPr lang="ja-JP" altLang="en-US" sz="2600" dirty="0"/>
              <a:t>ビル清掃員</a:t>
            </a:r>
            <a:endParaRPr lang="en-US" altLang="ja-JP" sz="2600" dirty="0"/>
          </a:p>
          <a:p>
            <a:endParaRPr kumimoji="1" lang="ja-JP" altLang="en-US" dirty="0"/>
          </a:p>
        </p:txBody>
      </p:sp>
      <p:sp>
        <p:nvSpPr>
          <p:cNvPr id="4" name="コンテンツ プレースホルダー 2">
            <a:extLst>
              <a:ext uri="{FF2B5EF4-FFF2-40B4-BE49-F238E27FC236}">
                <a16:creationId xmlns:a16="http://schemas.microsoft.com/office/drawing/2014/main" id="{6E4E924D-53B0-4CB2-91DC-2E3BA33C797B}"/>
              </a:ext>
            </a:extLst>
          </p:cNvPr>
          <p:cNvSpPr txBox="1">
            <a:spLocks/>
          </p:cNvSpPr>
          <p:nvPr/>
        </p:nvSpPr>
        <p:spPr>
          <a:xfrm>
            <a:off x="4978045" y="472736"/>
            <a:ext cx="3944013" cy="4259062"/>
          </a:xfrm>
          <a:prstGeom prst="rect">
            <a:avLst/>
          </a:prstGeom>
        </p:spPr>
        <p:txBody>
          <a:bodyPr vert="horz" lIns="91440" tIns="45720" rIns="91440" bIns="45720" rtlCol="0" anchor="ctr">
            <a:normAutofit fontScale="62500" lnSpcReduction="2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a:lstStyle>
          <a:p>
            <a:r>
              <a:rPr lang="ja-JP" altLang="en-US" sz="3800" dirty="0"/>
              <a:t>計器組立工</a:t>
            </a:r>
            <a:endParaRPr lang="en-US" altLang="ja-JP" sz="3800" dirty="0"/>
          </a:p>
          <a:p>
            <a:r>
              <a:rPr lang="ja-JP" altLang="en-US" sz="3800" dirty="0"/>
              <a:t>金属製品検査甲</a:t>
            </a:r>
            <a:endParaRPr lang="en-US" altLang="ja-JP" sz="3800" dirty="0"/>
          </a:p>
          <a:p>
            <a:r>
              <a:rPr lang="ja-JP" altLang="en-US" sz="3800" dirty="0"/>
              <a:t>給食調理人</a:t>
            </a:r>
            <a:endParaRPr lang="en-US" altLang="ja-JP" sz="3800" dirty="0"/>
          </a:p>
          <a:p>
            <a:r>
              <a:rPr lang="ja-JP" altLang="en-US" sz="3800" dirty="0"/>
              <a:t>銀行窓口係</a:t>
            </a:r>
            <a:endParaRPr lang="en-US" altLang="ja-JP" sz="3800" dirty="0"/>
          </a:p>
          <a:p>
            <a:r>
              <a:rPr lang="ja-JP" altLang="en-US" sz="3800" dirty="0"/>
              <a:t>スーパー店員</a:t>
            </a:r>
            <a:endParaRPr lang="en-US" altLang="ja-JP" sz="3800" dirty="0"/>
          </a:p>
          <a:p>
            <a:r>
              <a:rPr lang="ja-JP" altLang="en-US" sz="3800" dirty="0"/>
              <a:t>弁当・惣菜類造工</a:t>
            </a:r>
            <a:endParaRPr lang="en-US" altLang="ja-JP" sz="3800" dirty="0"/>
          </a:p>
          <a:p>
            <a:r>
              <a:rPr lang="ja-JP" altLang="en-US" sz="3800" dirty="0"/>
              <a:t>新聞配達員</a:t>
            </a:r>
            <a:endParaRPr lang="en-US" altLang="ja-JP" sz="3800" dirty="0"/>
          </a:p>
          <a:p>
            <a:r>
              <a:rPr lang="ja-JP" altLang="en-US" sz="3800" dirty="0"/>
              <a:t>マンション管理人</a:t>
            </a:r>
            <a:endParaRPr lang="en-US" altLang="ja-JP" sz="3800" dirty="0"/>
          </a:p>
          <a:p>
            <a:r>
              <a:rPr lang="ja-JP" altLang="en-US" sz="3800" dirty="0"/>
              <a:t>通関士</a:t>
            </a:r>
            <a:endParaRPr lang="en-US" altLang="ja-JP" sz="3800" dirty="0"/>
          </a:p>
          <a:p>
            <a:endParaRPr lang="ja-JP" altLang="en-US" dirty="0"/>
          </a:p>
        </p:txBody>
      </p:sp>
      <p:sp>
        <p:nvSpPr>
          <p:cNvPr id="5" name="テキスト ボックス 4">
            <a:extLst>
              <a:ext uri="{FF2B5EF4-FFF2-40B4-BE49-F238E27FC236}">
                <a16:creationId xmlns:a16="http://schemas.microsoft.com/office/drawing/2014/main" id="{319C26B4-3916-4C1E-B589-DBEB8430FE78}"/>
              </a:ext>
            </a:extLst>
          </p:cNvPr>
          <p:cNvSpPr txBox="1"/>
          <p:nvPr/>
        </p:nvSpPr>
        <p:spPr>
          <a:xfrm>
            <a:off x="9218612" y="6081204"/>
            <a:ext cx="2681056" cy="369332"/>
          </a:xfrm>
          <a:prstGeom prst="rect">
            <a:avLst/>
          </a:prstGeom>
          <a:noFill/>
        </p:spPr>
        <p:txBody>
          <a:bodyPr wrap="square" rtlCol="0">
            <a:spAutoFit/>
          </a:bodyPr>
          <a:lstStyle/>
          <a:p>
            <a:r>
              <a:rPr kumimoji="1" lang="ja-JP" altLang="en-US" dirty="0"/>
              <a:t>女性セブン２０１８年</a:t>
            </a:r>
          </a:p>
        </p:txBody>
      </p:sp>
    </p:spTree>
    <p:extLst>
      <p:ext uri="{BB962C8B-B14F-4D97-AF65-F5344CB8AC3E}">
        <p14:creationId xmlns:p14="http://schemas.microsoft.com/office/powerpoint/2010/main" val="107811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Effect transition="in" filter="fade">
                                      <p:cBhvr>
                                        <p:cTn id="39" dur="500"/>
                                        <p:tgtEl>
                                          <p:spTgt spid="4">
                                            <p:txEl>
                                              <p:pRg st="0" end="0"/>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Effect transition="in" filter="fade">
                                      <p:cBhvr>
                                        <p:cTn id="43" dur="500"/>
                                        <p:tgtEl>
                                          <p:spTgt spid="4">
                                            <p:txEl>
                                              <p:pRg st="1" end="1"/>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fade">
                                      <p:cBhvr>
                                        <p:cTn id="47" dur="500"/>
                                        <p:tgtEl>
                                          <p:spTgt spid="4">
                                            <p:txEl>
                                              <p:pRg st="2" end="2"/>
                                            </p:txEl>
                                          </p:spTgt>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4">
                                            <p:txEl>
                                              <p:pRg st="3" end="3"/>
                                            </p:txEl>
                                          </p:spTgt>
                                        </p:tgtEl>
                                        <p:attrNameLst>
                                          <p:attrName>style.visibility</p:attrName>
                                        </p:attrNameLst>
                                      </p:cBhvr>
                                      <p:to>
                                        <p:strVal val="visible"/>
                                      </p:to>
                                    </p:set>
                                    <p:animEffect transition="in" filter="fade">
                                      <p:cBhvr>
                                        <p:cTn id="51" dur="500"/>
                                        <p:tgtEl>
                                          <p:spTgt spid="4">
                                            <p:txEl>
                                              <p:pRg st="3" end="3"/>
                                            </p:txEl>
                                          </p:spTgt>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animEffect transition="in" filter="fade">
                                      <p:cBhvr>
                                        <p:cTn id="55" dur="500"/>
                                        <p:tgtEl>
                                          <p:spTgt spid="4">
                                            <p:txEl>
                                              <p:pRg st="4" end="4"/>
                                            </p:txEl>
                                          </p:spTgt>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4">
                                            <p:txEl>
                                              <p:pRg st="5" end="5"/>
                                            </p:txEl>
                                          </p:spTgt>
                                        </p:tgtEl>
                                        <p:attrNameLst>
                                          <p:attrName>style.visibility</p:attrName>
                                        </p:attrNameLst>
                                      </p:cBhvr>
                                      <p:to>
                                        <p:strVal val="visible"/>
                                      </p:to>
                                    </p:set>
                                    <p:animEffect transition="in" filter="fade">
                                      <p:cBhvr>
                                        <p:cTn id="59" dur="500"/>
                                        <p:tgtEl>
                                          <p:spTgt spid="4">
                                            <p:txEl>
                                              <p:pRg st="5" end="5"/>
                                            </p:txEl>
                                          </p:spTgt>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4">
                                            <p:txEl>
                                              <p:pRg st="6" end="6"/>
                                            </p:txEl>
                                          </p:spTgt>
                                        </p:tgtEl>
                                        <p:attrNameLst>
                                          <p:attrName>style.visibility</p:attrName>
                                        </p:attrNameLst>
                                      </p:cBhvr>
                                      <p:to>
                                        <p:strVal val="visible"/>
                                      </p:to>
                                    </p:set>
                                    <p:animEffect transition="in" filter="fade">
                                      <p:cBhvr>
                                        <p:cTn id="63" dur="500"/>
                                        <p:tgtEl>
                                          <p:spTgt spid="4">
                                            <p:txEl>
                                              <p:pRg st="6" end="6"/>
                                            </p:txEl>
                                          </p:spTgt>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4">
                                            <p:txEl>
                                              <p:pRg st="7" end="7"/>
                                            </p:txEl>
                                          </p:spTgt>
                                        </p:tgtEl>
                                        <p:attrNameLst>
                                          <p:attrName>style.visibility</p:attrName>
                                        </p:attrNameLst>
                                      </p:cBhvr>
                                      <p:to>
                                        <p:strVal val="visible"/>
                                      </p:to>
                                    </p:set>
                                    <p:animEffect transition="in" filter="fade">
                                      <p:cBhvr>
                                        <p:cTn id="67" dur="500"/>
                                        <p:tgtEl>
                                          <p:spTgt spid="4">
                                            <p:txEl>
                                              <p:pRg st="7" end="7"/>
                                            </p:txEl>
                                          </p:spTgt>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4">
                                            <p:txEl>
                                              <p:pRg st="8" end="8"/>
                                            </p:txEl>
                                          </p:spTgt>
                                        </p:tgtEl>
                                        <p:attrNameLst>
                                          <p:attrName>style.visibility</p:attrName>
                                        </p:attrNameLst>
                                      </p:cBhvr>
                                      <p:to>
                                        <p:strVal val="visible"/>
                                      </p:to>
                                    </p:set>
                                    <p:animEffect transition="in" filter="fade">
                                      <p:cBhvr>
                                        <p:cTn id="71"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E34C5E-D4A7-4D15-9A25-AE0F64DCEEB0}"/>
              </a:ext>
            </a:extLst>
          </p:cNvPr>
          <p:cNvSpPr>
            <a:spLocks noGrp="1"/>
          </p:cNvSpPr>
          <p:nvPr>
            <p:ph type="title"/>
          </p:nvPr>
        </p:nvSpPr>
        <p:spPr/>
        <p:txBody>
          <a:bodyPr/>
          <a:lstStyle/>
          <a:p>
            <a:r>
              <a:rPr kumimoji="1" lang="ja-JP" altLang="en-US" dirty="0"/>
              <a:t>本日のメニュー</a:t>
            </a:r>
          </a:p>
        </p:txBody>
      </p:sp>
      <p:sp>
        <p:nvSpPr>
          <p:cNvPr id="3" name="コンテンツ プレースホルダー 2">
            <a:extLst>
              <a:ext uri="{FF2B5EF4-FFF2-40B4-BE49-F238E27FC236}">
                <a16:creationId xmlns:a16="http://schemas.microsoft.com/office/drawing/2014/main" id="{8DA99C8D-2C58-4F33-A24B-9FFBEC96B303}"/>
              </a:ext>
            </a:extLst>
          </p:cNvPr>
          <p:cNvSpPr>
            <a:spLocks noGrp="1"/>
          </p:cNvSpPr>
          <p:nvPr>
            <p:ph idx="1"/>
          </p:nvPr>
        </p:nvSpPr>
        <p:spPr>
          <a:xfrm>
            <a:off x="684212" y="685800"/>
            <a:ext cx="9160828" cy="3801532"/>
          </a:xfrm>
        </p:spPr>
        <p:txBody>
          <a:bodyPr>
            <a:normAutofit/>
          </a:bodyPr>
          <a:lstStyle/>
          <a:p>
            <a:r>
              <a:rPr kumimoji="1" lang="ja-JP" altLang="en-US" sz="3600" dirty="0"/>
              <a:t>第一章　プログラミングとは</a:t>
            </a:r>
            <a:endParaRPr kumimoji="1" lang="en-US" altLang="ja-JP" sz="3600" dirty="0"/>
          </a:p>
          <a:p>
            <a:r>
              <a:rPr lang="ja-JP" altLang="en-US" sz="3600" dirty="0"/>
              <a:t>第二章　プログラミング導入の経緯</a:t>
            </a:r>
            <a:endParaRPr lang="en-US" altLang="ja-JP" sz="3600" dirty="0"/>
          </a:p>
          <a:p>
            <a:r>
              <a:rPr lang="ja-JP" altLang="en-US" sz="3600" dirty="0"/>
              <a:t>第三章　子どもたちの今とこれから</a:t>
            </a:r>
            <a:endParaRPr lang="en-US" altLang="ja-JP" sz="3600" dirty="0"/>
          </a:p>
          <a:p>
            <a:r>
              <a:rPr kumimoji="1" lang="ja-JP" altLang="en-US" sz="3600" dirty="0"/>
              <a:t>第三章　プログラミングでつく７つの力</a:t>
            </a:r>
            <a:endParaRPr kumimoji="1" lang="en-US" altLang="ja-JP" sz="3600" dirty="0"/>
          </a:p>
          <a:p>
            <a:r>
              <a:rPr kumimoji="1" lang="ja-JP" altLang="en-US" sz="3600" dirty="0"/>
              <a:t>第四章　プログラミングの実際</a:t>
            </a:r>
          </a:p>
        </p:txBody>
      </p:sp>
    </p:spTree>
    <p:extLst>
      <p:ext uri="{BB962C8B-B14F-4D97-AF65-F5344CB8AC3E}">
        <p14:creationId xmlns:p14="http://schemas.microsoft.com/office/powerpoint/2010/main" val="2939392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D07248-919F-4549-A565-372BD5E59B59}"/>
              </a:ext>
            </a:extLst>
          </p:cNvPr>
          <p:cNvSpPr>
            <a:spLocks noGrp="1"/>
          </p:cNvSpPr>
          <p:nvPr>
            <p:ph type="title"/>
          </p:nvPr>
        </p:nvSpPr>
        <p:spPr/>
        <p:txBody>
          <a:bodyPr/>
          <a:lstStyle/>
          <a:p>
            <a:r>
              <a:rPr kumimoji="1" lang="ja-JP" altLang="en-US" dirty="0"/>
              <a:t>将来も残ると考えられる仕事</a:t>
            </a:r>
          </a:p>
        </p:txBody>
      </p:sp>
      <p:sp>
        <p:nvSpPr>
          <p:cNvPr id="3" name="コンテンツ プレースホルダー 2">
            <a:extLst>
              <a:ext uri="{FF2B5EF4-FFF2-40B4-BE49-F238E27FC236}">
                <a16:creationId xmlns:a16="http://schemas.microsoft.com/office/drawing/2014/main" id="{721E48A1-0549-4577-B5F7-725AF33B22CD}"/>
              </a:ext>
            </a:extLst>
          </p:cNvPr>
          <p:cNvSpPr>
            <a:spLocks noGrp="1"/>
          </p:cNvSpPr>
          <p:nvPr>
            <p:ph idx="1"/>
          </p:nvPr>
        </p:nvSpPr>
        <p:spPr>
          <a:xfrm>
            <a:off x="684212" y="685800"/>
            <a:ext cx="3438609" cy="3615267"/>
          </a:xfrm>
        </p:spPr>
        <p:txBody>
          <a:bodyPr>
            <a:normAutofit fontScale="92500" lnSpcReduction="20000"/>
          </a:bodyPr>
          <a:lstStyle/>
          <a:p>
            <a:r>
              <a:rPr kumimoji="1" lang="ja-JP" altLang="en-US" sz="2600" dirty="0"/>
              <a:t>精神科医</a:t>
            </a:r>
            <a:endParaRPr kumimoji="1" lang="en-US" altLang="ja-JP" sz="2600" dirty="0"/>
          </a:p>
          <a:p>
            <a:r>
              <a:rPr lang="ja-JP" altLang="en-US" sz="2600" dirty="0"/>
              <a:t>言語聴覚士</a:t>
            </a:r>
            <a:endParaRPr lang="en-US" altLang="ja-JP" sz="2600" dirty="0"/>
          </a:p>
          <a:p>
            <a:r>
              <a:rPr kumimoji="1" lang="ja-JP" altLang="en-US" sz="2600" dirty="0"/>
              <a:t>中学校教員</a:t>
            </a:r>
            <a:endParaRPr kumimoji="1" lang="en-US" altLang="ja-JP" sz="2600" dirty="0"/>
          </a:p>
          <a:p>
            <a:r>
              <a:rPr lang="ja-JP" altLang="en-US" sz="2600" dirty="0"/>
              <a:t>外科医</a:t>
            </a:r>
            <a:endParaRPr lang="en-US" altLang="ja-JP" sz="2600" dirty="0"/>
          </a:p>
          <a:p>
            <a:r>
              <a:rPr kumimoji="1" lang="ja-JP" altLang="en-US" sz="2600" dirty="0"/>
              <a:t>教育カウンセラー</a:t>
            </a:r>
            <a:endParaRPr kumimoji="1" lang="en-US" altLang="ja-JP" sz="2600" dirty="0"/>
          </a:p>
          <a:p>
            <a:r>
              <a:rPr lang="ja-JP" altLang="en-US" sz="2600" dirty="0"/>
              <a:t>バーテンダー</a:t>
            </a:r>
            <a:endParaRPr lang="en-US" altLang="ja-JP" sz="2600" dirty="0"/>
          </a:p>
          <a:p>
            <a:r>
              <a:rPr kumimoji="1" lang="ja-JP" altLang="en-US" sz="2600" dirty="0"/>
              <a:t>助産師</a:t>
            </a:r>
            <a:endParaRPr kumimoji="1" lang="en-US" altLang="ja-JP" sz="2600" dirty="0"/>
          </a:p>
          <a:p>
            <a:r>
              <a:rPr lang="ja-JP" altLang="en-US" sz="2600" dirty="0"/>
              <a:t>ゲームクリエータ</a:t>
            </a:r>
            <a:endParaRPr lang="en-US" altLang="ja-JP" sz="2600" dirty="0"/>
          </a:p>
        </p:txBody>
      </p:sp>
      <p:sp>
        <p:nvSpPr>
          <p:cNvPr id="4" name="コンテンツ プレースホルダー 2">
            <a:extLst>
              <a:ext uri="{FF2B5EF4-FFF2-40B4-BE49-F238E27FC236}">
                <a16:creationId xmlns:a16="http://schemas.microsoft.com/office/drawing/2014/main" id="{6E4E924D-53B0-4CB2-91DC-2E3BA33C797B}"/>
              </a:ext>
            </a:extLst>
          </p:cNvPr>
          <p:cNvSpPr txBox="1">
            <a:spLocks/>
          </p:cNvSpPr>
          <p:nvPr/>
        </p:nvSpPr>
        <p:spPr>
          <a:xfrm>
            <a:off x="4951412" y="1033918"/>
            <a:ext cx="4130444" cy="3615266"/>
          </a:xfrm>
          <a:prstGeom prst="rect">
            <a:avLst/>
          </a:prstGeom>
        </p:spPr>
        <p:txBody>
          <a:bodyPr vert="horz" lIns="91440" tIns="45720" rIns="91440" bIns="45720" rtlCol="0" anchor="ctr">
            <a:normAutofit fontScale="92500" lnSpcReduction="2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a:lstStyle>
          <a:p>
            <a:r>
              <a:rPr lang="ja-JP" altLang="en-US" sz="2600" dirty="0"/>
              <a:t>旅行会社カウンター係</a:t>
            </a:r>
            <a:endParaRPr lang="en-US" altLang="ja-JP" sz="2600" dirty="0"/>
          </a:p>
          <a:p>
            <a:r>
              <a:rPr lang="ja-JP" altLang="en-US" sz="2600" dirty="0"/>
              <a:t>フードコーディネーター</a:t>
            </a:r>
            <a:endParaRPr lang="en-US" altLang="ja-JP" sz="2600" dirty="0"/>
          </a:p>
          <a:p>
            <a:r>
              <a:rPr lang="ja-JP" altLang="en-US" sz="2600" dirty="0"/>
              <a:t>小学校教員</a:t>
            </a:r>
            <a:endParaRPr lang="en-US" altLang="ja-JP" sz="2600" dirty="0"/>
          </a:p>
          <a:p>
            <a:r>
              <a:rPr lang="ja-JP" altLang="en-US" sz="2600" dirty="0"/>
              <a:t>経営コンサルタント</a:t>
            </a:r>
            <a:endParaRPr lang="en-US" altLang="ja-JP" sz="2600" dirty="0"/>
          </a:p>
          <a:p>
            <a:r>
              <a:rPr lang="ja-JP" altLang="en-US" sz="2600" dirty="0"/>
              <a:t>ネイルアーティスト</a:t>
            </a:r>
            <a:endParaRPr lang="en-US" altLang="ja-JP" sz="2600" dirty="0"/>
          </a:p>
          <a:p>
            <a:r>
              <a:rPr lang="ja-JP" altLang="en-US" sz="2600" dirty="0"/>
              <a:t>保育士</a:t>
            </a:r>
            <a:endParaRPr lang="en-US" altLang="ja-JP" sz="2600" dirty="0"/>
          </a:p>
          <a:p>
            <a:r>
              <a:rPr lang="ja-JP" altLang="en-US" sz="2600" dirty="0"/>
              <a:t>スポーツインストラクター</a:t>
            </a:r>
            <a:endParaRPr lang="en-US" altLang="ja-JP" sz="2600" dirty="0"/>
          </a:p>
          <a:p>
            <a:r>
              <a:rPr lang="ja-JP" altLang="en-US" sz="2600" dirty="0"/>
              <a:t>雑誌編集者</a:t>
            </a:r>
            <a:endParaRPr lang="en-US" altLang="ja-JP" sz="2600" dirty="0"/>
          </a:p>
          <a:p>
            <a:endParaRPr lang="en-US" altLang="ja-JP" sz="3800" dirty="0"/>
          </a:p>
          <a:p>
            <a:endParaRPr lang="ja-JP" altLang="en-US" dirty="0"/>
          </a:p>
        </p:txBody>
      </p:sp>
      <p:sp>
        <p:nvSpPr>
          <p:cNvPr id="5" name="テキスト ボックス 4">
            <a:extLst>
              <a:ext uri="{FF2B5EF4-FFF2-40B4-BE49-F238E27FC236}">
                <a16:creationId xmlns:a16="http://schemas.microsoft.com/office/drawing/2014/main" id="{319C26B4-3916-4C1E-B589-DBEB8430FE78}"/>
              </a:ext>
            </a:extLst>
          </p:cNvPr>
          <p:cNvSpPr txBox="1"/>
          <p:nvPr/>
        </p:nvSpPr>
        <p:spPr>
          <a:xfrm>
            <a:off x="9218612" y="6081204"/>
            <a:ext cx="2681056" cy="369332"/>
          </a:xfrm>
          <a:prstGeom prst="rect">
            <a:avLst/>
          </a:prstGeom>
          <a:noFill/>
        </p:spPr>
        <p:txBody>
          <a:bodyPr wrap="square" rtlCol="0">
            <a:spAutoFit/>
          </a:bodyPr>
          <a:lstStyle/>
          <a:p>
            <a:r>
              <a:rPr kumimoji="1" lang="ja-JP" altLang="en-US" dirty="0"/>
              <a:t>女性セブン２０１８年</a:t>
            </a:r>
          </a:p>
        </p:txBody>
      </p:sp>
    </p:spTree>
    <p:extLst>
      <p:ext uri="{BB962C8B-B14F-4D97-AF65-F5344CB8AC3E}">
        <p14:creationId xmlns:p14="http://schemas.microsoft.com/office/powerpoint/2010/main" val="230465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
                                            <p:txEl>
                                              <p:pRg st="0" end="0"/>
                                            </p:txEl>
                                          </p:spTgt>
                                        </p:tgtEl>
                                        <p:attrNameLst>
                                          <p:attrName>style.visibility</p:attrName>
                                        </p:attrNameLst>
                                      </p:cBhvr>
                                      <p:to>
                                        <p:strVal val="visible"/>
                                      </p:to>
                                    </p:set>
                                    <p:animEffect transition="in" filter="fade">
                                      <p:cBhvr>
                                        <p:cTn id="40" dur="500"/>
                                        <p:tgtEl>
                                          <p:spTgt spid="4">
                                            <p:txEl>
                                              <p:pRg st="0" end="0"/>
                                            </p:txEl>
                                          </p:spTgt>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4">
                                            <p:txEl>
                                              <p:pRg st="1" end="1"/>
                                            </p:txEl>
                                          </p:spTgt>
                                        </p:tgtEl>
                                        <p:attrNameLst>
                                          <p:attrName>style.visibility</p:attrName>
                                        </p:attrNameLst>
                                      </p:cBhvr>
                                      <p:to>
                                        <p:strVal val="visible"/>
                                      </p:to>
                                    </p:set>
                                    <p:animEffect transition="in" filter="fade">
                                      <p:cBhvr>
                                        <p:cTn id="44" dur="500"/>
                                        <p:tgtEl>
                                          <p:spTgt spid="4">
                                            <p:txEl>
                                              <p:pRg st="1" end="1"/>
                                            </p:txEl>
                                          </p:spTgt>
                                        </p:tgtEl>
                                      </p:cBhvr>
                                    </p:animEffect>
                                  </p:childTnLst>
                                </p:cTn>
                              </p:par>
                            </p:childTnLst>
                          </p:cTn>
                        </p:par>
                        <p:par>
                          <p:cTn id="45" fill="hold">
                            <p:stCondLst>
                              <p:cond delay="1000"/>
                            </p:stCondLst>
                            <p:childTnLst>
                              <p:par>
                                <p:cTn id="46" presetID="10" presetClass="entr" presetSubtype="0" fill="hold" nodeType="afterEffect">
                                  <p:stCondLst>
                                    <p:cond delay="0"/>
                                  </p:stCondLst>
                                  <p:childTnLst>
                                    <p:set>
                                      <p:cBhvr>
                                        <p:cTn id="47" dur="1" fill="hold">
                                          <p:stCondLst>
                                            <p:cond delay="0"/>
                                          </p:stCondLst>
                                        </p:cTn>
                                        <p:tgtEl>
                                          <p:spTgt spid="4">
                                            <p:txEl>
                                              <p:pRg st="2" end="2"/>
                                            </p:txEl>
                                          </p:spTgt>
                                        </p:tgtEl>
                                        <p:attrNameLst>
                                          <p:attrName>style.visibility</p:attrName>
                                        </p:attrNameLst>
                                      </p:cBhvr>
                                      <p:to>
                                        <p:strVal val="visible"/>
                                      </p:to>
                                    </p:set>
                                    <p:animEffect transition="in" filter="fade">
                                      <p:cBhvr>
                                        <p:cTn id="48" dur="500"/>
                                        <p:tgtEl>
                                          <p:spTgt spid="4">
                                            <p:txEl>
                                              <p:pRg st="2" end="2"/>
                                            </p:txEl>
                                          </p:spTgt>
                                        </p:tgtEl>
                                      </p:cBhvr>
                                    </p:animEffect>
                                  </p:childTnLst>
                                </p:cTn>
                              </p:par>
                            </p:childTnLst>
                          </p:cTn>
                        </p:par>
                        <p:par>
                          <p:cTn id="49" fill="hold">
                            <p:stCondLst>
                              <p:cond delay="1500"/>
                            </p:stCondLst>
                            <p:childTnLst>
                              <p:par>
                                <p:cTn id="50" presetID="10" presetClass="entr" presetSubtype="0" fill="hold" nodeType="after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fade">
                                      <p:cBhvr>
                                        <p:cTn id="52" dur="500"/>
                                        <p:tgtEl>
                                          <p:spTgt spid="4">
                                            <p:txEl>
                                              <p:pRg st="3" end="3"/>
                                            </p:txEl>
                                          </p:spTgt>
                                        </p:tgtEl>
                                      </p:cBhvr>
                                    </p:animEffect>
                                  </p:childTnLst>
                                </p:cTn>
                              </p:par>
                            </p:childTnLst>
                          </p:cTn>
                        </p:par>
                        <p:par>
                          <p:cTn id="53" fill="hold">
                            <p:stCondLst>
                              <p:cond delay="2000"/>
                            </p:stCondLst>
                            <p:childTnLst>
                              <p:par>
                                <p:cTn id="54" presetID="10" presetClass="entr" presetSubtype="0" fill="hold" nodeType="afterEffect">
                                  <p:stCondLst>
                                    <p:cond delay="0"/>
                                  </p:stCondLst>
                                  <p:childTnLst>
                                    <p:set>
                                      <p:cBhvr>
                                        <p:cTn id="55" dur="1" fill="hold">
                                          <p:stCondLst>
                                            <p:cond delay="0"/>
                                          </p:stCondLst>
                                        </p:cTn>
                                        <p:tgtEl>
                                          <p:spTgt spid="4">
                                            <p:txEl>
                                              <p:pRg st="4" end="4"/>
                                            </p:txEl>
                                          </p:spTgt>
                                        </p:tgtEl>
                                        <p:attrNameLst>
                                          <p:attrName>style.visibility</p:attrName>
                                        </p:attrNameLst>
                                      </p:cBhvr>
                                      <p:to>
                                        <p:strVal val="visible"/>
                                      </p:to>
                                    </p:set>
                                    <p:animEffect transition="in" filter="fade">
                                      <p:cBhvr>
                                        <p:cTn id="56" dur="500"/>
                                        <p:tgtEl>
                                          <p:spTgt spid="4">
                                            <p:txEl>
                                              <p:pRg st="4" end="4"/>
                                            </p:txEl>
                                          </p:spTgt>
                                        </p:tgtEl>
                                      </p:cBhvr>
                                    </p:animEffect>
                                  </p:childTnLst>
                                </p:cTn>
                              </p:par>
                            </p:childTnLst>
                          </p:cTn>
                        </p:par>
                        <p:par>
                          <p:cTn id="57" fill="hold">
                            <p:stCondLst>
                              <p:cond delay="2500"/>
                            </p:stCondLst>
                            <p:childTnLst>
                              <p:par>
                                <p:cTn id="58" presetID="10" presetClass="entr" presetSubtype="0" fill="hold" nodeType="afterEffect">
                                  <p:stCondLst>
                                    <p:cond delay="0"/>
                                  </p:stCondLst>
                                  <p:childTnLst>
                                    <p:set>
                                      <p:cBhvr>
                                        <p:cTn id="59" dur="1" fill="hold">
                                          <p:stCondLst>
                                            <p:cond delay="0"/>
                                          </p:stCondLst>
                                        </p:cTn>
                                        <p:tgtEl>
                                          <p:spTgt spid="4">
                                            <p:txEl>
                                              <p:pRg st="5" end="5"/>
                                            </p:txEl>
                                          </p:spTgt>
                                        </p:tgtEl>
                                        <p:attrNameLst>
                                          <p:attrName>style.visibility</p:attrName>
                                        </p:attrNameLst>
                                      </p:cBhvr>
                                      <p:to>
                                        <p:strVal val="visible"/>
                                      </p:to>
                                    </p:set>
                                    <p:animEffect transition="in" filter="fade">
                                      <p:cBhvr>
                                        <p:cTn id="60" dur="500"/>
                                        <p:tgtEl>
                                          <p:spTgt spid="4">
                                            <p:txEl>
                                              <p:pRg st="5" end="5"/>
                                            </p:txEl>
                                          </p:spTgt>
                                        </p:tgtEl>
                                      </p:cBhvr>
                                    </p:animEffect>
                                  </p:childTnLst>
                                </p:cTn>
                              </p:par>
                            </p:childTnLst>
                          </p:cTn>
                        </p:par>
                        <p:par>
                          <p:cTn id="61" fill="hold">
                            <p:stCondLst>
                              <p:cond delay="3000"/>
                            </p:stCondLst>
                            <p:childTnLst>
                              <p:par>
                                <p:cTn id="62" presetID="10" presetClass="entr" presetSubtype="0" fill="hold" nodeType="afterEffect">
                                  <p:stCondLst>
                                    <p:cond delay="0"/>
                                  </p:stCondLst>
                                  <p:childTnLst>
                                    <p:set>
                                      <p:cBhvr>
                                        <p:cTn id="63" dur="1" fill="hold">
                                          <p:stCondLst>
                                            <p:cond delay="0"/>
                                          </p:stCondLst>
                                        </p:cTn>
                                        <p:tgtEl>
                                          <p:spTgt spid="4">
                                            <p:txEl>
                                              <p:pRg st="6" end="6"/>
                                            </p:txEl>
                                          </p:spTgt>
                                        </p:tgtEl>
                                        <p:attrNameLst>
                                          <p:attrName>style.visibility</p:attrName>
                                        </p:attrNameLst>
                                      </p:cBhvr>
                                      <p:to>
                                        <p:strVal val="visible"/>
                                      </p:to>
                                    </p:set>
                                    <p:animEffect transition="in" filter="fade">
                                      <p:cBhvr>
                                        <p:cTn id="64" dur="500"/>
                                        <p:tgtEl>
                                          <p:spTgt spid="4">
                                            <p:txEl>
                                              <p:pRg st="6" end="6"/>
                                            </p:txEl>
                                          </p:spTgt>
                                        </p:tgtEl>
                                      </p:cBhvr>
                                    </p:animEffect>
                                  </p:childTnLst>
                                </p:cTn>
                              </p:par>
                            </p:childTnLst>
                          </p:cTn>
                        </p:par>
                        <p:par>
                          <p:cTn id="65" fill="hold">
                            <p:stCondLst>
                              <p:cond delay="3500"/>
                            </p:stCondLst>
                            <p:childTnLst>
                              <p:par>
                                <p:cTn id="66" presetID="10" presetClass="entr" presetSubtype="0" fill="hold" nodeType="afterEffect">
                                  <p:stCondLst>
                                    <p:cond delay="0"/>
                                  </p:stCondLst>
                                  <p:childTnLst>
                                    <p:set>
                                      <p:cBhvr>
                                        <p:cTn id="67" dur="1" fill="hold">
                                          <p:stCondLst>
                                            <p:cond delay="0"/>
                                          </p:stCondLst>
                                        </p:cTn>
                                        <p:tgtEl>
                                          <p:spTgt spid="4">
                                            <p:txEl>
                                              <p:pRg st="7" end="7"/>
                                            </p:txEl>
                                          </p:spTgt>
                                        </p:tgtEl>
                                        <p:attrNameLst>
                                          <p:attrName>style.visibility</p:attrName>
                                        </p:attrNameLst>
                                      </p:cBhvr>
                                      <p:to>
                                        <p:strVal val="visible"/>
                                      </p:to>
                                    </p:set>
                                    <p:animEffect transition="in" filter="fade">
                                      <p:cBhvr>
                                        <p:cTn id="6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41CE9C-5AE9-4CC8-9294-ED43A9BA6948}"/>
              </a:ext>
            </a:extLst>
          </p:cNvPr>
          <p:cNvSpPr>
            <a:spLocks noGrp="1"/>
          </p:cNvSpPr>
          <p:nvPr>
            <p:ph type="title"/>
          </p:nvPr>
        </p:nvSpPr>
        <p:spPr>
          <a:xfrm>
            <a:off x="572452" y="5574452"/>
            <a:ext cx="8534400" cy="1507067"/>
          </a:xfrm>
        </p:spPr>
        <p:txBody>
          <a:bodyPr/>
          <a:lstStyle/>
          <a:p>
            <a:r>
              <a:rPr kumimoji="1" lang="ja-JP" altLang="en-US" dirty="0"/>
              <a:t>子どもがなりたい職業</a:t>
            </a:r>
          </a:p>
        </p:txBody>
      </p:sp>
      <p:pic>
        <p:nvPicPr>
          <p:cNvPr id="5" name="コンテンツ プレースホルダー 4">
            <a:extLst>
              <a:ext uri="{FF2B5EF4-FFF2-40B4-BE49-F238E27FC236}">
                <a16:creationId xmlns:a16="http://schemas.microsoft.com/office/drawing/2014/main" id="{3140BC94-56A4-4A7D-BE51-4FF653125BB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5322" b="17762"/>
          <a:stretch/>
        </p:blipFill>
        <p:spPr>
          <a:xfrm>
            <a:off x="302225" y="196427"/>
            <a:ext cx="12074288" cy="5378025"/>
          </a:xfrm>
        </p:spPr>
      </p:pic>
      <p:sp>
        <p:nvSpPr>
          <p:cNvPr id="6" name="正方形/長方形 5">
            <a:extLst>
              <a:ext uri="{FF2B5EF4-FFF2-40B4-BE49-F238E27FC236}">
                <a16:creationId xmlns:a16="http://schemas.microsoft.com/office/drawing/2014/main" id="{AF22D874-2458-4C85-97CE-331E6BE51661}"/>
              </a:ext>
            </a:extLst>
          </p:cNvPr>
          <p:cNvSpPr/>
          <p:nvPr/>
        </p:nvSpPr>
        <p:spPr>
          <a:xfrm>
            <a:off x="2001520" y="5212080"/>
            <a:ext cx="2357120" cy="264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3B2D4DC6-1188-4D62-9E27-33DDF46C3F8D}"/>
              </a:ext>
            </a:extLst>
          </p:cNvPr>
          <p:cNvSpPr/>
          <p:nvPr/>
        </p:nvSpPr>
        <p:spPr>
          <a:xfrm>
            <a:off x="2001520" y="4898814"/>
            <a:ext cx="2357120" cy="264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90558385-6848-430F-ADBC-AD1B6508D641}"/>
              </a:ext>
            </a:extLst>
          </p:cNvPr>
          <p:cNvSpPr/>
          <p:nvPr/>
        </p:nvSpPr>
        <p:spPr>
          <a:xfrm>
            <a:off x="2001520" y="4540675"/>
            <a:ext cx="2357120" cy="264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BEB0B4D6-B5D9-4651-B154-13F609EE00EF}"/>
              </a:ext>
            </a:extLst>
          </p:cNvPr>
          <p:cNvSpPr/>
          <p:nvPr/>
        </p:nvSpPr>
        <p:spPr>
          <a:xfrm>
            <a:off x="2001520" y="4224021"/>
            <a:ext cx="3007360" cy="2286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A5C3E4EE-752E-41D7-8760-2B8CDEAF789F}"/>
              </a:ext>
            </a:extLst>
          </p:cNvPr>
          <p:cNvSpPr/>
          <p:nvPr/>
        </p:nvSpPr>
        <p:spPr>
          <a:xfrm>
            <a:off x="2001520" y="3880275"/>
            <a:ext cx="2357120" cy="264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4CD73C9A-31D4-4E82-B29E-EAEBA76100F9}"/>
              </a:ext>
            </a:extLst>
          </p:cNvPr>
          <p:cNvSpPr/>
          <p:nvPr/>
        </p:nvSpPr>
        <p:spPr>
          <a:xfrm>
            <a:off x="2001520" y="3531027"/>
            <a:ext cx="2357120" cy="264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CD23A547-8FAB-4A47-9305-B3E49038B2D4}"/>
              </a:ext>
            </a:extLst>
          </p:cNvPr>
          <p:cNvSpPr/>
          <p:nvPr/>
        </p:nvSpPr>
        <p:spPr>
          <a:xfrm>
            <a:off x="2001520" y="3210775"/>
            <a:ext cx="2357120" cy="264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BAD3EE87-F269-4DA5-B957-4026C6B3B8AD}"/>
              </a:ext>
            </a:extLst>
          </p:cNvPr>
          <p:cNvSpPr/>
          <p:nvPr/>
        </p:nvSpPr>
        <p:spPr>
          <a:xfrm>
            <a:off x="2001520" y="2856658"/>
            <a:ext cx="2357120" cy="264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3244CAF9-1BEE-47DD-A380-BDC170977694}"/>
              </a:ext>
            </a:extLst>
          </p:cNvPr>
          <p:cNvSpPr/>
          <p:nvPr/>
        </p:nvSpPr>
        <p:spPr>
          <a:xfrm>
            <a:off x="2001520" y="2520525"/>
            <a:ext cx="2357120" cy="264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A0A1702A-5144-42E6-99C9-DB2C0BE20024}"/>
              </a:ext>
            </a:extLst>
          </p:cNvPr>
          <p:cNvSpPr/>
          <p:nvPr/>
        </p:nvSpPr>
        <p:spPr>
          <a:xfrm>
            <a:off x="2001520" y="2176363"/>
            <a:ext cx="2479040" cy="2950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DBC566E5-463B-49BE-82CB-276C28D43993}"/>
              </a:ext>
            </a:extLst>
          </p:cNvPr>
          <p:cNvSpPr/>
          <p:nvPr/>
        </p:nvSpPr>
        <p:spPr>
          <a:xfrm>
            <a:off x="8077200" y="5207213"/>
            <a:ext cx="3119120" cy="264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FF7D9F38-400D-4989-B142-269618571223}"/>
              </a:ext>
            </a:extLst>
          </p:cNvPr>
          <p:cNvSpPr/>
          <p:nvPr/>
        </p:nvSpPr>
        <p:spPr>
          <a:xfrm>
            <a:off x="8077200" y="4893947"/>
            <a:ext cx="3119120" cy="264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E715F855-9BFE-465E-9E4C-07A811BA3993}"/>
              </a:ext>
            </a:extLst>
          </p:cNvPr>
          <p:cNvSpPr/>
          <p:nvPr/>
        </p:nvSpPr>
        <p:spPr>
          <a:xfrm>
            <a:off x="8077200" y="4535808"/>
            <a:ext cx="3119120" cy="264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8389C7D5-1391-4A05-9522-22D5C43A05D4}"/>
              </a:ext>
            </a:extLst>
          </p:cNvPr>
          <p:cNvSpPr/>
          <p:nvPr/>
        </p:nvSpPr>
        <p:spPr>
          <a:xfrm>
            <a:off x="8077199" y="4219153"/>
            <a:ext cx="3119121" cy="264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A2306304-6587-445E-83CB-CD35EB0B9B70}"/>
              </a:ext>
            </a:extLst>
          </p:cNvPr>
          <p:cNvSpPr/>
          <p:nvPr/>
        </p:nvSpPr>
        <p:spPr>
          <a:xfrm>
            <a:off x="8077200" y="3875408"/>
            <a:ext cx="3119120" cy="264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3985F430-DD4C-4E19-A34B-836DD46F0372}"/>
              </a:ext>
            </a:extLst>
          </p:cNvPr>
          <p:cNvSpPr/>
          <p:nvPr/>
        </p:nvSpPr>
        <p:spPr>
          <a:xfrm>
            <a:off x="8077200" y="3526160"/>
            <a:ext cx="3119120" cy="264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F52C3F5A-904A-47DE-89F8-9E9465B41975}"/>
              </a:ext>
            </a:extLst>
          </p:cNvPr>
          <p:cNvSpPr/>
          <p:nvPr/>
        </p:nvSpPr>
        <p:spPr>
          <a:xfrm>
            <a:off x="8077200" y="3205908"/>
            <a:ext cx="3119120" cy="264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ED1D7580-5BDF-4AD6-9777-CCAC77F01129}"/>
              </a:ext>
            </a:extLst>
          </p:cNvPr>
          <p:cNvSpPr/>
          <p:nvPr/>
        </p:nvSpPr>
        <p:spPr>
          <a:xfrm>
            <a:off x="8077200" y="2851791"/>
            <a:ext cx="3119120" cy="264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8F0FA68B-B32D-4DFC-9F84-9519ED3681B6}"/>
              </a:ext>
            </a:extLst>
          </p:cNvPr>
          <p:cNvSpPr/>
          <p:nvPr/>
        </p:nvSpPr>
        <p:spPr>
          <a:xfrm>
            <a:off x="8077200" y="2515658"/>
            <a:ext cx="3119120" cy="264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F64C49A6-D750-43FB-96EA-1B449C9AEC70}"/>
              </a:ext>
            </a:extLst>
          </p:cNvPr>
          <p:cNvSpPr/>
          <p:nvPr/>
        </p:nvSpPr>
        <p:spPr>
          <a:xfrm>
            <a:off x="8077200" y="2171496"/>
            <a:ext cx="3119120" cy="2950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3709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14"/>
                                        </p:tgtEl>
                                      </p:cBhvr>
                                    </p:animEffect>
                                    <p:set>
                                      <p:cBhvr>
                                        <p:cTn id="47" dur="1" fill="hold">
                                          <p:stCondLst>
                                            <p:cond delay="499"/>
                                          </p:stCondLst>
                                        </p:cTn>
                                        <p:tgtEl>
                                          <p:spTgt spid="14"/>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15"/>
                                        </p:tgtEl>
                                      </p:cBhvr>
                                    </p:animEffect>
                                    <p:set>
                                      <p:cBhvr>
                                        <p:cTn id="52" dur="1" fill="hold">
                                          <p:stCondLst>
                                            <p:cond delay="499"/>
                                          </p:stCondLst>
                                        </p:cTn>
                                        <p:tgtEl>
                                          <p:spTgt spid="1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16"/>
                                        </p:tgtEl>
                                      </p:cBhvr>
                                    </p:animEffect>
                                    <p:set>
                                      <p:cBhvr>
                                        <p:cTn id="57" dur="1" fill="hold">
                                          <p:stCondLst>
                                            <p:cond delay="499"/>
                                          </p:stCondLst>
                                        </p:cTn>
                                        <p:tgtEl>
                                          <p:spTgt spid="16"/>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17"/>
                                        </p:tgtEl>
                                      </p:cBhvr>
                                    </p:animEffect>
                                    <p:set>
                                      <p:cBhvr>
                                        <p:cTn id="62" dur="1" fill="hold">
                                          <p:stCondLst>
                                            <p:cond delay="499"/>
                                          </p:stCondLst>
                                        </p:cTn>
                                        <p:tgtEl>
                                          <p:spTgt spid="17"/>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18"/>
                                        </p:tgtEl>
                                      </p:cBhvr>
                                    </p:animEffect>
                                    <p:set>
                                      <p:cBhvr>
                                        <p:cTn id="67" dur="1" fill="hold">
                                          <p:stCondLst>
                                            <p:cond delay="499"/>
                                          </p:stCondLst>
                                        </p:cTn>
                                        <p:tgtEl>
                                          <p:spTgt spid="18"/>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0" nodeType="clickEffect">
                                  <p:stCondLst>
                                    <p:cond delay="0"/>
                                  </p:stCondLst>
                                  <p:childTnLst>
                                    <p:animEffect transition="out" filter="fade">
                                      <p:cBhvr>
                                        <p:cTn id="71" dur="500"/>
                                        <p:tgtEl>
                                          <p:spTgt spid="19"/>
                                        </p:tgtEl>
                                      </p:cBhvr>
                                    </p:animEffect>
                                    <p:set>
                                      <p:cBhvr>
                                        <p:cTn id="72" dur="1" fill="hold">
                                          <p:stCondLst>
                                            <p:cond delay="499"/>
                                          </p:stCondLst>
                                        </p:cTn>
                                        <p:tgtEl>
                                          <p:spTgt spid="19"/>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0" nodeType="clickEffect">
                                  <p:stCondLst>
                                    <p:cond delay="0"/>
                                  </p:stCondLst>
                                  <p:childTnLst>
                                    <p:animEffect transition="out" filter="fade">
                                      <p:cBhvr>
                                        <p:cTn id="76" dur="500"/>
                                        <p:tgtEl>
                                          <p:spTgt spid="20"/>
                                        </p:tgtEl>
                                      </p:cBhvr>
                                    </p:animEffect>
                                    <p:set>
                                      <p:cBhvr>
                                        <p:cTn id="77" dur="1" fill="hold">
                                          <p:stCondLst>
                                            <p:cond delay="499"/>
                                          </p:stCondLst>
                                        </p:cTn>
                                        <p:tgtEl>
                                          <p:spTgt spid="20"/>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0" nodeType="clickEffect">
                                  <p:stCondLst>
                                    <p:cond delay="0"/>
                                  </p:stCondLst>
                                  <p:childTnLst>
                                    <p:animEffect transition="out" filter="fade">
                                      <p:cBhvr>
                                        <p:cTn id="81" dur="500"/>
                                        <p:tgtEl>
                                          <p:spTgt spid="21"/>
                                        </p:tgtEl>
                                      </p:cBhvr>
                                    </p:animEffect>
                                    <p:set>
                                      <p:cBhvr>
                                        <p:cTn id="82" dur="1" fill="hold">
                                          <p:stCondLst>
                                            <p:cond delay="499"/>
                                          </p:stCondLst>
                                        </p:cTn>
                                        <p:tgtEl>
                                          <p:spTgt spid="21"/>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0" nodeType="clickEffect">
                                  <p:stCondLst>
                                    <p:cond delay="0"/>
                                  </p:stCondLst>
                                  <p:childTnLst>
                                    <p:animEffect transition="out" filter="fade">
                                      <p:cBhvr>
                                        <p:cTn id="86" dur="500"/>
                                        <p:tgtEl>
                                          <p:spTgt spid="22"/>
                                        </p:tgtEl>
                                      </p:cBhvr>
                                    </p:animEffect>
                                    <p:set>
                                      <p:cBhvr>
                                        <p:cTn id="87" dur="1" fill="hold">
                                          <p:stCondLst>
                                            <p:cond delay="499"/>
                                          </p:stCondLst>
                                        </p:cTn>
                                        <p:tgtEl>
                                          <p:spTgt spid="22"/>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0" nodeType="clickEffect">
                                  <p:stCondLst>
                                    <p:cond delay="0"/>
                                  </p:stCondLst>
                                  <p:childTnLst>
                                    <p:animEffect transition="out" filter="fade">
                                      <p:cBhvr>
                                        <p:cTn id="91" dur="500"/>
                                        <p:tgtEl>
                                          <p:spTgt spid="23"/>
                                        </p:tgtEl>
                                      </p:cBhvr>
                                    </p:animEffect>
                                    <p:set>
                                      <p:cBhvr>
                                        <p:cTn id="92" dur="1" fill="hold">
                                          <p:stCondLst>
                                            <p:cond delay="499"/>
                                          </p:stCondLst>
                                        </p:cTn>
                                        <p:tgtEl>
                                          <p:spTgt spid="23"/>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grpId="0" nodeType="clickEffect">
                                  <p:stCondLst>
                                    <p:cond delay="0"/>
                                  </p:stCondLst>
                                  <p:childTnLst>
                                    <p:animEffect transition="out" filter="fade">
                                      <p:cBhvr>
                                        <p:cTn id="96" dur="500"/>
                                        <p:tgtEl>
                                          <p:spTgt spid="24"/>
                                        </p:tgtEl>
                                      </p:cBhvr>
                                    </p:animEffect>
                                    <p:set>
                                      <p:cBhvr>
                                        <p:cTn id="97" dur="1" fill="hold">
                                          <p:stCondLst>
                                            <p:cond delay="499"/>
                                          </p:stCondLst>
                                        </p:cTn>
                                        <p:tgtEl>
                                          <p:spTgt spid="24"/>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grpId="0" nodeType="clickEffect">
                                  <p:stCondLst>
                                    <p:cond delay="0"/>
                                  </p:stCondLst>
                                  <p:childTnLst>
                                    <p:animEffect transition="out" filter="fade">
                                      <p:cBhvr>
                                        <p:cTn id="101" dur="500"/>
                                        <p:tgtEl>
                                          <p:spTgt spid="25"/>
                                        </p:tgtEl>
                                      </p:cBhvr>
                                    </p:animEffect>
                                    <p:set>
                                      <p:cBhvr>
                                        <p:cTn id="102"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7EF626-6426-4050-AEB4-95C6E4822DD0}"/>
              </a:ext>
            </a:extLst>
          </p:cNvPr>
          <p:cNvSpPr>
            <a:spLocks noGrp="1"/>
          </p:cNvSpPr>
          <p:nvPr>
            <p:ph type="title"/>
          </p:nvPr>
        </p:nvSpPr>
        <p:spPr/>
        <p:txBody>
          <a:bodyPr/>
          <a:lstStyle/>
          <a:p>
            <a:r>
              <a:rPr kumimoji="1" lang="ja-JP" altLang="en-US" dirty="0"/>
              <a:t>子どもたちが会いたい人</a:t>
            </a:r>
          </a:p>
        </p:txBody>
      </p:sp>
      <p:sp>
        <p:nvSpPr>
          <p:cNvPr id="3" name="コンテンツ プレースホルダー 2">
            <a:extLst>
              <a:ext uri="{FF2B5EF4-FFF2-40B4-BE49-F238E27FC236}">
                <a16:creationId xmlns:a16="http://schemas.microsoft.com/office/drawing/2014/main" id="{3DEF23A7-4F0B-4504-AF28-5C99052B092F}"/>
              </a:ext>
            </a:extLst>
          </p:cNvPr>
          <p:cNvSpPr>
            <a:spLocks noGrp="1"/>
          </p:cNvSpPr>
          <p:nvPr>
            <p:ph idx="1"/>
          </p:nvPr>
        </p:nvSpPr>
        <p:spPr/>
        <p:txBody>
          <a:bodyPr/>
          <a:lstStyle/>
          <a:p>
            <a:r>
              <a:rPr kumimoji="1" lang="ja-JP" altLang="en-US" dirty="0"/>
              <a:t>芸能人ではなく（　</a:t>
            </a:r>
            <a:r>
              <a:rPr kumimoji="1" lang="en-US" altLang="ja-JP" dirty="0"/>
              <a:t>HIKAKIN</a:t>
            </a:r>
            <a:r>
              <a:rPr kumimoji="1" lang="ja-JP" altLang="en-US" dirty="0"/>
              <a:t> 　）</a:t>
            </a:r>
            <a:endParaRPr kumimoji="1" lang="en-US" altLang="ja-JP" dirty="0"/>
          </a:p>
          <a:p>
            <a:endParaRPr lang="en-US" altLang="ja-JP" dirty="0"/>
          </a:p>
          <a:p>
            <a:r>
              <a:rPr kumimoji="1" lang="ja-JP" altLang="en-US" dirty="0">
                <a:hlinkClick r:id="rId2"/>
              </a:rPr>
              <a:t>ビデオ</a:t>
            </a:r>
            <a:endParaRPr kumimoji="1" lang="ja-JP" altLang="en-US" dirty="0"/>
          </a:p>
        </p:txBody>
      </p:sp>
      <p:sp>
        <p:nvSpPr>
          <p:cNvPr id="4" name="テキスト ボックス 3">
            <a:extLst>
              <a:ext uri="{FF2B5EF4-FFF2-40B4-BE49-F238E27FC236}">
                <a16:creationId xmlns:a16="http://schemas.microsoft.com/office/drawing/2014/main" id="{825BCD6F-7F99-46FD-9A71-8C6B698D017D}"/>
              </a:ext>
            </a:extLst>
          </p:cNvPr>
          <p:cNvSpPr txBox="1"/>
          <p:nvPr/>
        </p:nvSpPr>
        <p:spPr>
          <a:xfrm>
            <a:off x="5648960" y="2971800"/>
            <a:ext cx="914400" cy="914400"/>
          </a:xfrm>
          <a:prstGeom prst="rect">
            <a:avLst/>
          </a:prstGeom>
          <a:noFill/>
        </p:spPr>
        <p:txBody>
          <a:bodyPr wrap="square" rtlCol="0">
            <a:spAutoFit/>
          </a:bodyPr>
          <a:lstStyle/>
          <a:p>
            <a:endParaRPr kumimoji="1" lang="ja-JP" altLang="en-US" dirty="0"/>
          </a:p>
        </p:txBody>
      </p:sp>
      <p:sp>
        <p:nvSpPr>
          <p:cNvPr id="5" name="テキスト ボックス 4">
            <a:extLst>
              <a:ext uri="{FF2B5EF4-FFF2-40B4-BE49-F238E27FC236}">
                <a16:creationId xmlns:a16="http://schemas.microsoft.com/office/drawing/2014/main" id="{064FCBB1-D541-4860-BD98-7F23281A52AF}"/>
              </a:ext>
            </a:extLst>
          </p:cNvPr>
          <p:cNvSpPr txBox="1"/>
          <p:nvPr/>
        </p:nvSpPr>
        <p:spPr>
          <a:xfrm>
            <a:off x="3281680" y="1579033"/>
            <a:ext cx="1087120" cy="914400"/>
          </a:xfrm>
          <a:prstGeom prst="rect">
            <a:avLst/>
          </a:prstGeom>
          <a:solidFill>
            <a:schemeClr val="tx1"/>
          </a:solidFill>
        </p:spPr>
        <p:txBody>
          <a:bodyPr wrap="square" rtlCol="0">
            <a:spAutoFit/>
          </a:bodyPr>
          <a:lstStyle/>
          <a:p>
            <a:endParaRPr kumimoji="1" lang="ja-JP" altLang="en-US" dirty="0"/>
          </a:p>
        </p:txBody>
      </p:sp>
    </p:spTree>
    <p:extLst>
      <p:ext uri="{BB962C8B-B14F-4D97-AF65-F5344CB8AC3E}">
        <p14:creationId xmlns:p14="http://schemas.microsoft.com/office/powerpoint/2010/main" val="18489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3329B8-1158-436B-A464-23BE63E971B7}"/>
              </a:ext>
            </a:extLst>
          </p:cNvPr>
          <p:cNvSpPr>
            <a:spLocks noGrp="1"/>
          </p:cNvSpPr>
          <p:nvPr>
            <p:ph type="title"/>
          </p:nvPr>
        </p:nvSpPr>
        <p:spPr/>
        <p:txBody>
          <a:bodyPr/>
          <a:lstStyle/>
          <a:p>
            <a:r>
              <a:rPr kumimoji="1" lang="ja-JP" altLang="en-US" dirty="0"/>
              <a:t>世界のプログラミング教育の状況</a:t>
            </a:r>
          </a:p>
        </p:txBody>
      </p:sp>
      <p:sp>
        <p:nvSpPr>
          <p:cNvPr id="3" name="コンテンツ プレースホルダー 2">
            <a:extLst>
              <a:ext uri="{FF2B5EF4-FFF2-40B4-BE49-F238E27FC236}">
                <a16:creationId xmlns:a16="http://schemas.microsoft.com/office/drawing/2014/main" id="{F20B06F2-4161-4A59-9BC6-5A9DFC9AF779}"/>
              </a:ext>
            </a:extLst>
          </p:cNvPr>
          <p:cNvSpPr>
            <a:spLocks noGrp="1"/>
          </p:cNvSpPr>
          <p:nvPr>
            <p:ph idx="1"/>
          </p:nvPr>
        </p:nvSpPr>
        <p:spPr>
          <a:xfrm>
            <a:off x="684211" y="685800"/>
            <a:ext cx="9143369" cy="983201"/>
          </a:xfrm>
        </p:spPr>
        <p:txBody>
          <a:bodyPr>
            <a:normAutofit/>
          </a:bodyPr>
          <a:lstStyle/>
          <a:p>
            <a:r>
              <a:rPr lang="ja-JP" altLang="en-US" dirty="0"/>
              <a:t>初等教育でプログラミング教育が必修化されている国</a:t>
            </a:r>
            <a:endParaRPr lang="en-US" altLang="ja-JP" dirty="0"/>
          </a:p>
          <a:p>
            <a:endParaRPr kumimoji="1" lang="ja-JP" altLang="en-US" dirty="0"/>
          </a:p>
        </p:txBody>
      </p:sp>
      <p:graphicFrame>
        <p:nvGraphicFramePr>
          <p:cNvPr id="4" name="表 3">
            <a:extLst>
              <a:ext uri="{FF2B5EF4-FFF2-40B4-BE49-F238E27FC236}">
                <a16:creationId xmlns:a16="http://schemas.microsoft.com/office/drawing/2014/main" id="{3D857814-BA36-48BF-8534-4C820E1E18E5}"/>
              </a:ext>
            </a:extLst>
          </p:cNvPr>
          <p:cNvGraphicFramePr>
            <a:graphicFrameLocks noGrp="1"/>
          </p:cNvGraphicFramePr>
          <p:nvPr>
            <p:extLst>
              <p:ext uri="{D42A27DB-BD31-4B8C-83A1-F6EECF244321}">
                <p14:modId xmlns:p14="http://schemas.microsoft.com/office/powerpoint/2010/main" val="3950066050"/>
              </p:ext>
            </p:extLst>
          </p:nvPr>
        </p:nvGraphicFramePr>
        <p:xfrm>
          <a:off x="1202055" y="1550540"/>
          <a:ext cx="8128000" cy="3055254"/>
        </p:xfrm>
        <a:graphic>
          <a:graphicData uri="http://schemas.openxmlformats.org/drawingml/2006/table">
            <a:tbl>
              <a:tblPr firstRow="1" bandRow="1">
                <a:tableStyleId>{5C22544A-7EE6-4342-B048-85BDC9FD1C3A}</a:tableStyleId>
              </a:tblPr>
              <a:tblGrid>
                <a:gridCol w="2211526">
                  <a:extLst>
                    <a:ext uri="{9D8B030D-6E8A-4147-A177-3AD203B41FA5}">
                      <a16:colId xmlns:a16="http://schemas.microsoft.com/office/drawing/2014/main" val="981601242"/>
                    </a:ext>
                  </a:extLst>
                </a:gridCol>
                <a:gridCol w="2130641">
                  <a:extLst>
                    <a:ext uri="{9D8B030D-6E8A-4147-A177-3AD203B41FA5}">
                      <a16:colId xmlns:a16="http://schemas.microsoft.com/office/drawing/2014/main" val="2522862923"/>
                    </a:ext>
                  </a:extLst>
                </a:gridCol>
                <a:gridCol w="3785833">
                  <a:extLst>
                    <a:ext uri="{9D8B030D-6E8A-4147-A177-3AD203B41FA5}">
                      <a16:colId xmlns:a16="http://schemas.microsoft.com/office/drawing/2014/main" val="2242724122"/>
                    </a:ext>
                  </a:extLst>
                </a:gridCol>
              </a:tblGrid>
              <a:tr h="323390">
                <a:tc>
                  <a:txBody>
                    <a:bodyPr/>
                    <a:lstStyle/>
                    <a:p>
                      <a:r>
                        <a:rPr lang="ja-JP" altLang="en-US" dirty="0"/>
                        <a:t>国</a:t>
                      </a:r>
                    </a:p>
                  </a:txBody>
                  <a:tcPr/>
                </a:tc>
                <a:tc>
                  <a:txBody>
                    <a:bodyPr/>
                    <a:lstStyle/>
                    <a:p>
                      <a:r>
                        <a:rPr lang="ja-JP" altLang="en-US" dirty="0"/>
                        <a:t>必修化時期</a:t>
                      </a:r>
                    </a:p>
                  </a:txBody>
                  <a:tcPr/>
                </a:tc>
                <a:tc>
                  <a:txBody>
                    <a:bodyPr/>
                    <a:lstStyle/>
                    <a:p>
                      <a:r>
                        <a:rPr kumimoji="1" lang="ja-JP" altLang="en-US" dirty="0"/>
                        <a:t>内容</a:t>
                      </a:r>
                    </a:p>
                  </a:txBody>
                  <a:tcPr/>
                </a:tc>
                <a:extLst>
                  <a:ext uri="{0D108BD9-81ED-4DB2-BD59-A6C34878D82A}">
                    <a16:rowId xmlns:a16="http://schemas.microsoft.com/office/drawing/2014/main" val="2092437988"/>
                  </a:ext>
                </a:extLst>
              </a:tr>
              <a:tr h="323390">
                <a:tc>
                  <a:txBody>
                    <a:bodyPr/>
                    <a:lstStyle/>
                    <a:p>
                      <a:r>
                        <a:rPr kumimoji="1" lang="ja-JP" altLang="en-US" dirty="0"/>
                        <a:t>ハンガリー</a:t>
                      </a:r>
                    </a:p>
                  </a:txBody>
                  <a:tcPr/>
                </a:tc>
                <a:tc>
                  <a:txBody>
                    <a:bodyPr/>
                    <a:lstStyle/>
                    <a:p>
                      <a:r>
                        <a:rPr kumimoji="1" lang="ja-JP" altLang="en-US" dirty="0"/>
                        <a:t>２００３年</a:t>
                      </a:r>
                    </a:p>
                  </a:txBody>
                  <a:tcPr/>
                </a:tc>
                <a:tc>
                  <a:txBody>
                    <a:bodyPr/>
                    <a:lstStyle/>
                    <a:p>
                      <a:r>
                        <a:rPr kumimoji="1" lang="ja-JP" altLang="en-US" dirty="0"/>
                        <a:t>アルゴリズムなど</a:t>
                      </a:r>
                    </a:p>
                  </a:txBody>
                  <a:tcPr/>
                </a:tc>
                <a:extLst>
                  <a:ext uri="{0D108BD9-81ED-4DB2-BD59-A6C34878D82A}">
                    <a16:rowId xmlns:a16="http://schemas.microsoft.com/office/drawing/2014/main" val="1331550551"/>
                  </a:ext>
                </a:extLst>
              </a:tr>
              <a:tr h="323390">
                <a:tc>
                  <a:txBody>
                    <a:bodyPr/>
                    <a:lstStyle/>
                    <a:p>
                      <a:r>
                        <a:rPr kumimoji="1" lang="ja-JP" altLang="en-US" dirty="0"/>
                        <a:t>ロシア</a:t>
                      </a:r>
                    </a:p>
                  </a:txBody>
                  <a:tcPr/>
                </a:tc>
                <a:tc>
                  <a:txBody>
                    <a:bodyPr/>
                    <a:lstStyle/>
                    <a:p>
                      <a:r>
                        <a:rPr kumimoji="1" lang="ja-JP" altLang="en-US" dirty="0"/>
                        <a:t>２００９年</a:t>
                      </a:r>
                    </a:p>
                  </a:txBody>
                  <a:tcPr/>
                </a:tc>
                <a:tc>
                  <a:txBody>
                    <a:bodyPr/>
                    <a:lstStyle/>
                    <a:p>
                      <a:r>
                        <a:rPr kumimoji="1" lang="ja-JP" altLang="en-US" dirty="0"/>
                        <a:t>アルゴリズムなど</a:t>
                      </a:r>
                    </a:p>
                  </a:txBody>
                  <a:tcPr/>
                </a:tc>
                <a:extLst>
                  <a:ext uri="{0D108BD9-81ED-4DB2-BD59-A6C34878D82A}">
                    <a16:rowId xmlns:a16="http://schemas.microsoft.com/office/drawing/2014/main" val="928606599"/>
                  </a:ext>
                </a:extLst>
              </a:tr>
              <a:tr h="565933">
                <a:tc>
                  <a:txBody>
                    <a:bodyPr/>
                    <a:lstStyle/>
                    <a:p>
                      <a:r>
                        <a:rPr kumimoji="1" lang="ja-JP" altLang="en-US" dirty="0"/>
                        <a:t>イギリス</a:t>
                      </a:r>
                    </a:p>
                  </a:txBody>
                  <a:tcPr/>
                </a:tc>
                <a:tc>
                  <a:txBody>
                    <a:bodyPr/>
                    <a:lstStyle/>
                    <a:p>
                      <a:r>
                        <a:rPr kumimoji="1" lang="ja-JP" altLang="en-US" dirty="0"/>
                        <a:t>２０１４年</a:t>
                      </a:r>
                    </a:p>
                  </a:txBody>
                  <a:tcPr/>
                </a:tc>
                <a:tc>
                  <a:txBody>
                    <a:bodyPr/>
                    <a:lstStyle/>
                    <a:p>
                      <a:r>
                        <a:rPr kumimoji="1" lang="ja-JP" altLang="en-US" dirty="0"/>
                        <a:t>アルゴリズム、プログラム作成</a:t>
                      </a:r>
                      <a:endParaRPr kumimoji="1" lang="en-US" altLang="ja-JP" dirty="0"/>
                    </a:p>
                    <a:p>
                      <a:r>
                        <a:rPr kumimoji="1" lang="ja-JP" altLang="en-US" dirty="0"/>
                        <a:t>デバッグなど</a:t>
                      </a:r>
                    </a:p>
                  </a:txBody>
                  <a:tcPr/>
                </a:tc>
                <a:extLst>
                  <a:ext uri="{0D108BD9-81ED-4DB2-BD59-A6C34878D82A}">
                    <a16:rowId xmlns:a16="http://schemas.microsoft.com/office/drawing/2014/main" val="1466998731"/>
                  </a:ext>
                </a:extLst>
              </a:tr>
              <a:tr h="323390">
                <a:tc>
                  <a:txBody>
                    <a:bodyPr/>
                    <a:lstStyle/>
                    <a:p>
                      <a:r>
                        <a:rPr kumimoji="1" lang="ja-JP" altLang="en-US" dirty="0"/>
                        <a:t>オーストラリア</a:t>
                      </a:r>
                    </a:p>
                  </a:txBody>
                  <a:tcPr/>
                </a:tc>
                <a:tc>
                  <a:txBody>
                    <a:bodyPr/>
                    <a:lstStyle/>
                    <a:p>
                      <a:r>
                        <a:rPr kumimoji="1" lang="ja-JP" altLang="en-US" dirty="0"/>
                        <a:t>２０１５年</a:t>
                      </a:r>
                    </a:p>
                  </a:txBody>
                  <a:tcPr/>
                </a:tc>
                <a:tc>
                  <a:txBody>
                    <a:bodyPr/>
                    <a:lstStyle/>
                    <a:p>
                      <a:r>
                        <a:rPr kumimoji="1" lang="ja-JP" altLang="en-US" dirty="0"/>
                        <a:t>ビジュアルプログラミング</a:t>
                      </a:r>
                    </a:p>
                  </a:txBody>
                  <a:tcPr/>
                </a:tc>
                <a:extLst>
                  <a:ext uri="{0D108BD9-81ED-4DB2-BD59-A6C34878D82A}">
                    <a16:rowId xmlns:a16="http://schemas.microsoft.com/office/drawing/2014/main" val="1649330473"/>
                  </a:ext>
                </a:extLst>
              </a:tr>
              <a:tr h="323390">
                <a:tc>
                  <a:txBody>
                    <a:bodyPr/>
                    <a:lstStyle/>
                    <a:p>
                      <a:r>
                        <a:rPr kumimoji="1" lang="ja-JP" altLang="en-US" dirty="0"/>
                        <a:t>フィンランド</a:t>
                      </a:r>
                    </a:p>
                  </a:txBody>
                  <a:tcPr/>
                </a:tc>
                <a:tc>
                  <a:txBody>
                    <a:bodyPr/>
                    <a:lstStyle/>
                    <a:p>
                      <a:r>
                        <a:rPr kumimoji="1" lang="ja-JP" altLang="en-US" dirty="0"/>
                        <a:t>２０１６年</a:t>
                      </a:r>
                    </a:p>
                  </a:txBody>
                  <a:tcPr/>
                </a:tc>
                <a:tc>
                  <a:txBody>
                    <a:bodyPr/>
                    <a:lstStyle/>
                    <a:p>
                      <a:r>
                        <a:rPr kumimoji="1" lang="ja-JP" altLang="en-US" dirty="0"/>
                        <a:t>ビジュアルプログラミング</a:t>
                      </a:r>
                    </a:p>
                  </a:txBody>
                  <a:tcPr/>
                </a:tc>
                <a:extLst>
                  <a:ext uri="{0D108BD9-81ED-4DB2-BD59-A6C34878D82A}">
                    <a16:rowId xmlns:a16="http://schemas.microsoft.com/office/drawing/2014/main" val="3471925072"/>
                  </a:ext>
                </a:extLst>
              </a:tr>
              <a:tr h="586374">
                <a:tc>
                  <a:txBody>
                    <a:bodyPr/>
                    <a:lstStyle/>
                    <a:p>
                      <a:r>
                        <a:rPr kumimoji="1" lang="ja-JP" altLang="en-US" dirty="0"/>
                        <a:t>日本</a:t>
                      </a:r>
                    </a:p>
                  </a:txBody>
                  <a:tcPr/>
                </a:tc>
                <a:tc>
                  <a:txBody>
                    <a:bodyPr/>
                    <a:lstStyle/>
                    <a:p>
                      <a:r>
                        <a:rPr kumimoji="1" lang="ja-JP" altLang="en-US" dirty="0"/>
                        <a:t>２０２０年</a:t>
                      </a:r>
                    </a:p>
                  </a:txBody>
                  <a:tcPr/>
                </a:tc>
                <a:tc>
                  <a:txBody>
                    <a:bodyPr/>
                    <a:lstStyle/>
                    <a:p>
                      <a:r>
                        <a:rPr kumimoji="1" lang="ja-JP" altLang="en-US" dirty="0"/>
                        <a:t>？？？</a:t>
                      </a:r>
                    </a:p>
                  </a:txBody>
                  <a:tcPr/>
                </a:tc>
                <a:extLst>
                  <a:ext uri="{0D108BD9-81ED-4DB2-BD59-A6C34878D82A}">
                    <a16:rowId xmlns:a16="http://schemas.microsoft.com/office/drawing/2014/main" val="1187611638"/>
                  </a:ext>
                </a:extLst>
              </a:tr>
            </a:tbl>
          </a:graphicData>
        </a:graphic>
      </p:graphicFrame>
      <p:sp>
        <p:nvSpPr>
          <p:cNvPr id="7" name="正方形/長方形 6">
            <a:extLst>
              <a:ext uri="{FF2B5EF4-FFF2-40B4-BE49-F238E27FC236}">
                <a16:creationId xmlns:a16="http://schemas.microsoft.com/office/drawing/2014/main" id="{27765A9D-3081-4931-B57B-EDC22FC6FC33}"/>
              </a:ext>
            </a:extLst>
          </p:cNvPr>
          <p:cNvSpPr/>
          <p:nvPr/>
        </p:nvSpPr>
        <p:spPr>
          <a:xfrm>
            <a:off x="1191895" y="3707497"/>
            <a:ext cx="1520825" cy="294640"/>
          </a:xfrm>
          <a:prstGeom prst="rect">
            <a:avLst/>
          </a:prstGeom>
          <a:solidFill>
            <a:srgbClr val="CCC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B5F70EF9-180D-421D-A78F-AA7EB35958D8}"/>
              </a:ext>
            </a:extLst>
          </p:cNvPr>
          <p:cNvSpPr/>
          <p:nvPr/>
        </p:nvSpPr>
        <p:spPr>
          <a:xfrm>
            <a:off x="1191895" y="2305519"/>
            <a:ext cx="1226185" cy="29464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49E13717-A012-463A-8ED1-DEB2DA2C7FC7}"/>
              </a:ext>
            </a:extLst>
          </p:cNvPr>
          <p:cNvSpPr/>
          <p:nvPr/>
        </p:nvSpPr>
        <p:spPr>
          <a:xfrm>
            <a:off x="1191895" y="3327952"/>
            <a:ext cx="1815465" cy="288899"/>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2FEDE90F-89A7-4D47-B12F-8B7AE8021F23}"/>
              </a:ext>
            </a:extLst>
          </p:cNvPr>
          <p:cNvSpPr/>
          <p:nvPr/>
        </p:nvSpPr>
        <p:spPr>
          <a:xfrm>
            <a:off x="1202055" y="4028152"/>
            <a:ext cx="1815465" cy="29464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A4DD1BFA-2E1C-4217-9CA0-A4520A484314}"/>
              </a:ext>
            </a:extLst>
          </p:cNvPr>
          <p:cNvSpPr/>
          <p:nvPr/>
        </p:nvSpPr>
        <p:spPr>
          <a:xfrm>
            <a:off x="1249362" y="2690805"/>
            <a:ext cx="1520825" cy="294640"/>
          </a:xfrm>
          <a:prstGeom prst="rect">
            <a:avLst/>
          </a:prstGeom>
          <a:solidFill>
            <a:srgbClr val="CCC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77F5A0CD-01D6-447C-BA5B-390632BA0D3B}"/>
              </a:ext>
            </a:extLst>
          </p:cNvPr>
          <p:cNvSpPr/>
          <p:nvPr/>
        </p:nvSpPr>
        <p:spPr>
          <a:xfrm>
            <a:off x="1191895" y="1939347"/>
            <a:ext cx="1520825" cy="294640"/>
          </a:xfrm>
          <a:prstGeom prst="rect">
            <a:avLst/>
          </a:prstGeom>
          <a:solidFill>
            <a:srgbClr val="CCC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0488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E34C5E-D4A7-4D15-9A25-AE0F64DCEEB0}"/>
              </a:ext>
            </a:extLst>
          </p:cNvPr>
          <p:cNvSpPr>
            <a:spLocks noGrp="1"/>
          </p:cNvSpPr>
          <p:nvPr>
            <p:ph type="title"/>
          </p:nvPr>
        </p:nvSpPr>
        <p:spPr/>
        <p:txBody>
          <a:bodyPr/>
          <a:lstStyle/>
          <a:p>
            <a:r>
              <a:rPr kumimoji="1" lang="ja-JP" altLang="en-US" dirty="0"/>
              <a:t>本日のメニュー</a:t>
            </a:r>
          </a:p>
        </p:txBody>
      </p:sp>
      <p:sp>
        <p:nvSpPr>
          <p:cNvPr id="3" name="コンテンツ プレースホルダー 2">
            <a:extLst>
              <a:ext uri="{FF2B5EF4-FFF2-40B4-BE49-F238E27FC236}">
                <a16:creationId xmlns:a16="http://schemas.microsoft.com/office/drawing/2014/main" id="{8DA99C8D-2C58-4F33-A24B-9FFBEC96B303}"/>
              </a:ext>
            </a:extLst>
          </p:cNvPr>
          <p:cNvSpPr>
            <a:spLocks noGrp="1"/>
          </p:cNvSpPr>
          <p:nvPr>
            <p:ph idx="1"/>
          </p:nvPr>
        </p:nvSpPr>
        <p:spPr>
          <a:xfrm>
            <a:off x="684212" y="685800"/>
            <a:ext cx="9160828" cy="3801532"/>
          </a:xfrm>
        </p:spPr>
        <p:txBody>
          <a:bodyPr>
            <a:normAutofit/>
          </a:bodyPr>
          <a:lstStyle/>
          <a:p>
            <a:r>
              <a:rPr kumimoji="1" lang="ja-JP" altLang="en-US" sz="3600" dirty="0">
                <a:solidFill>
                  <a:srgbClr val="CCCDD2"/>
                </a:solidFill>
              </a:rPr>
              <a:t>第一章　プログラミングとは</a:t>
            </a:r>
            <a:endParaRPr kumimoji="1" lang="en-US" altLang="ja-JP" sz="3600" dirty="0">
              <a:solidFill>
                <a:srgbClr val="CCCDD2"/>
              </a:solidFill>
            </a:endParaRPr>
          </a:p>
          <a:p>
            <a:r>
              <a:rPr lang="ja-JP" altLang="en-US" sz="3600" dirty="0">
                <a:solidFill>
                  <a:srgbClr val="CCCDD2"/>
                </a:solidFill>
              </a:rPr>
              <a:t>第二章　プログラミング導入の経緯</a:t>
            </a:r>
            <a:endParaRPr lang="en-US" altLang="ja-JP" sz="3600" dirty="0">
              <a:solidFill>
                <a:srgbClr val="CCCDD2"/>
              </a:solidFill>
            </a:endParaRPr>
          </a:p>
          <a:p>
            <a:r>
              <a:rPr lang="ja-JP" altLang="en-US" sz="3600" dirty="0">
                <a:solidFill>
                  <a:srgbClr val="CCCDD2"/>
                </a:solidFill>
              </a:rPr>
              <a:t>第三章　子どもたちの今とこれから</a:t>
            </a:r>
            <a:endParaRPr lang="en-US" altLang="ja-JP" sz="3600" dirty="0">
              <a:solidFill>
                <a:srgbClr val="CCCDD2"/>
              </a:solidFill>
            </a:endParaRPr>
          </a:p>
          <a:p>
            <a:r>
              <a:rPr kumimoji="1" lang="ja-JP" altLang="en-US" sz="3600" dirty="0"/>
              <a:t>第三章　プログラミングでつく７つの力</a:t>
            </a:r>
            <a:endParaRPr kumimoji="1" lang="en-US" altLang="ja-JP" sz="3600" dirty="0"/>
          </a:p>
          <a:p>
            <a:r>
              <a:rPr kumimoji="1" lang="ja-JP" altLang="en-US" sz="3600" dirty="0">
                <a:solidFill>
                  <a:srgbClr val="CCCDD2"/>
                </a:solidFill>
              </a:rPr>
              <a:t>第四章　プログラミングの実際</a:t>
            </a:r>
          </a:p>
        </p:txBody>
      </p:sp>
    </p:spTree>
    <p:extLst>
      <p:ext uri="{BB962C8B-B14F-4D97-AF65-F5344CB8AC3E}">
        <p14:creationId xmlns:p14="http://schemas.microsoft.com/office/powerpoint/2010/main" val="2793914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890382-5BC0-4DB3-A505-17693A8DEE9A}"/>
              </a:ext>
            </a:extLst>
          </p:cNvPr>
          <p:cNvSpPr>
            <a:spLocks noGrp="1"/>
          </p:cNvSpPr>
          <p:nvPr>
            <p:ph type="title"/>
          </p:nvPr>
        </p:nvSpPr>
        <p:spPr/>
        <p:txBody>
          <a:bodyPr/>
          <a:lstStyle/>
          <a:p>
            <a:r>
              <a:rPr kumimoji="1" lang="ja-JP" altLang="en-US" dirty="0"/>
              <a:t>プログラムで身につく７つの才能</a:t>
            </a:r>
          </a:p>
        </p:txBody>
      </p:sp>
      <p:sp>
        <p:nvSpPr>
          <p:cNvPr id="6" name="コンテンツ プレースホルダー 2">
            <a:extLst>
              <a:ext uri="{FF2B5EF4-FFF2-40B4-BE49-F238E27FC236}">
                <a16:creationId xmlns:a16="http://schemas.microsoft.com/office/drawing/2014/main" id="{68EB459E-882F-4642-9380-34BA4034997D}"/>
              </a:ext>
            </a:extLst>
          </p:cNvPr>
          <p:cNvSpPr txBox="1">
            <a:spLocks/>
          </p:cNvSpPr>
          <p:nvPr/>
        </p:nvSpPr>
        <p:spPr>
          <a:xfrm>
            <a:off x="836612" y="838200"/>
            <a:ext cx="10237788" cy="438404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a:lstStyle>
          <a:p>
            <a:r>
              <a:rPr lang="ja-JP" altLang="en-US" sz="3200" dirty="0"/>
              <a:t>１　目標設計</a:t>
            </a:r>
            <a:r>
              <a:rPr lang="en-US" altLang="ja-JP" sz="3200" dirty="0"/>
              <a:t>/</a:t>
            </a:r>
            <a:r>
              <a:rPr lang="ja-JP" altLang="en-US" sz="3200" dirty="0"/>
              <a:t>設定力</a:t>
            </a:r>
            <a:endParaRPr lang="en-US" altLang="ja-JP" sz="3200" dirty="0"/>
          </a:p>
          <a:p>
            <a:r>
              <a:rPr lang="ja-JP" altLang="en-US" dirty="0"/>
              <a:t>何のために勉強するのか（何のためにプログラミングをするのか）</a:t>
            </a:r>
            <a:endParaRPr lang="en-US" altLang="ja-JP" dirty="0"/>
          </a:p>
          <a:p>
            <a:r>
              <a:rPr lang="ja-JP" altLang="en-US" dirty="0"/>
              <a:t>目標は行動の源泉</a:t>
            </a:r>
            <a:endParaRPr lang="en-US" altLang="ja-JP" dirty="0"/>
          </a:p>
          <a:p>
            <a:r>
              <a:rPr lang="ja-JP" altLang="en-US" dirty="0"/>
              <a:t>まず、目標を決め、それを実現するための最善手を逆算して考える</a:t>
            </a:r>
            <a:endParaRPr lang="en-US" altLang="ja-JP" dirty="0"/>
          </a:p>
          <a:p>
            <a:r>
              <a:rPr lang="ja-JP" altLang="en-US" dirty="0"/>
              <a:t>子どもが自分自身で目標を決める力」と「目標を達成する方法を考える力」を育む</a:t>
            </a:r>
            <a:endParaRPr lang="en-US" altLang="ja-JP" dirty="0"/>
          </a:p>
          <a:p>
            <a:endParaRPr lang="ja-JP" altLang="en-US" dirty="0"/>
          </a:p>
          <a:p>
            <a:endParaRPr lang="ja-JP" altLang="en-US" dirty="0"/>
          </a:p>
        </p:txBody>
      </p:sp>
    </p:spTree>
    <p:extLst>
      <p:ext uri="{BB962C8B-B14F-4D97-AF65-F5344CB8AC3E}">
        <p14:creationId xmlns:p14="http://schemas.microsoft.com/office/powerpoint/2010/main" val="184027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890382-5BC0-4DB3-A505-17693A8DEE9A}"/>
              </a:ext>
            </a:extLst>
          </p:cNvPr>
          <p:cNvSpPr>
            <a:spLocks noGrp="1"/>
          </p:cNvSpPr>
          <p:nvPr>
            <p:ph type="title"/>
          </p:nvPr>
        </p:nvSpPr>
        <p:spPr/>
        <p:txBody>
          <a:bodyPr/>
          <a:lstStyle/>
          <a:p>
            <a:r>
              <a:rPr kumimoji="1" lang="ja-JP" altLang="en-US" dirty="0"/>
              <a:t>プログラムで身につく７つの才能</a:t>
            </a:r>
          </a:p>
        </p:txBody>
      </p:sp>
      <p:sp>
        <p:nvSpPr>
          <p:cNvPr id="6" name="コンテンツ プレースホルダー 2">
            <a:extLst>
              <a:ext uri="{FF2B5EF4-FFF2-40B4-BE49-F238E27FC236}">
                <a16:creationId xmlns:a16="http://schemas.microsoft.com/office/drawing/2014/main" id="{68EB459E-882F-4642-9380-34BA4034997D}"/>
              </a:ext>
            </a:extLst>
          </p:cNvPr>
          <p:cNvSpPr txBox="1">
            <a:spLocks/>
          </p:cNvSpPr>
          <p:nvPr/>
        </p:nvSpPr>
        <p:spPr>
          <a:xfrm>
            <a:off x="836612" y="838200"/>
            <a:ext cx="10969308" cy="495300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a:lstStyle>
          <a:p>
            <a:r>
              <a:rPr lang="en-US" altLang="ja-JP" sz="3200" dirty="0"/>
              <a:t>2</a:t>
            </a:r>
            <a:r>
              <a:rPr lang="ja-JP" altLang="en-US" sz="3200" dirty="0"/>
              <a:t>　論理的思考力</a:t>
            </a:r>
          </a:p>
          <a:p>
            <a:r>
              <a:rPr lang="ja-JP" altLang="en-US" dirty="0"/>
              <a:t>筋道を立てて考える力</a:t>
            </a:r>
            <a:endParaRPr lang="en-US" altLang="ja-JP" dirty="0"/>
          </a:p>
          <a:p>
            <a:r>
              <a:rPr lang="ja-JP" altLang="en-US" dirty="0"/>
              <a:t>整理・分析する力</a:t>
            </a:r>
            <a:endParaRPr lang="en-US" altLang="ja-JP" dirty="0"/>
          </a:p>
          <a:p>
            <a:r>
              <a:rPr lang="ja-JP" altLang="en-US" dirty="0"/>
              <a:t>因果関係を整理し、感情を抑えられる</a:t>
            </a:r>
            <a:endParaRPr lang="en-US" altLang="ja-JP" dirty="0"/>
          </a:p>
          <a:p>
            <a:r>
              <a:rPr lang="ja-JP" altLang="en-US" dirty="0"/>
              <a:t>筋道を立て、順を追って考える力が育つ。</a:t>
            </a:r>
          </a:p>
          <a:p>
            <a:endParaRPr lang="ja-JP" altLang="en-US" dirty="0"/>
          </a:p>
        </p:txBody>
      </p:sp>
    </p:spTree>
    <p:extLst>
      <p:ext uri="{BB962C8B-B14F-4D97-AF65-F5344CB8AC3E}">
        <p14:creationId xmlns:p14="http://schemas.microsoft.com/office/powerpoint/2010/main" val="271668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890382-5BC0-4DB3-A505-17693A8DEE9A}"/>
              </a:ext>
            </a:extLst>
          </p:cNvPr>
          <p:cNvSpPr>
            <a:spLocks noGrp="1"/>
          </p:cNvSpPr>
          <p:nvPr>
            <p:ph type="title"/>
          </p:nvPr>
        </p:nvSpPr>
        <p:spPr/>
        <p:txBody>
          <a:bodyPr/>
          <a:lstStyle/>
          <a:p>
            <a:r>
              <a:rPr kumimoji="1" lang="ja-JP" altLang="en-US" dirty="0"/>
              <a:t>プログラムで身につく７つの才能</a:t>
            </a:r>
          </a:p>
        </p:txBody>
      </p:sp>
      <p:sp>
        <p:nvSpPr>
          <p:cNvPr id="6" name="コンテンツ プレースホルダー 2">
            <a:extLst>
              <a:ext uri="{FF2B5EF4-FFF2-40B4-BE49-F238E27FC236}">
                <a16:creationId xmlns:a16="http://schemas.microsoft.com/office/drawing/2014/main" id="{68EB459E-882F-4642-9380-34BA4034997D}"/>
              </a:ext>
            </a:extLst>
          </p:cNvPr>
          <p:cNvSpPr txBox="1">
            <a:spLocks/>
          </p:cNvSpPr>
          <p:nvPr/>
        </p:nvSpPr>
        <p:spPr>
          <a:xfrm>
            <a:off x="836612" y="838200"/>
            <a:ext cx="9242108" cy="3723639"/>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a:lstStyle>
          <a:p>
            <a:r>
              <a:rPr lang="en-US" altLang="ja-JP" sz="3200" dirty="0"/>
              <a:t>3</a:t>
            </a:r>
            <a:r>
              <a:rPr lang="ja-JP" altLang="en-US" sz="3200" dirty="0"/>
              <a:t>　数学的思考力</a:t>
            </a:r>
            <a:endParaRPr lang="en-US" altLang="ja-JP" sz="3200" dirty="0"/>
          </a:p>
          <a:p>
            <a:r>
              <a:rPr lang="ja-JP" altLang="en-US" dirty="0"/>
              <a:t>算数が好きになる</a:t>
            </a:r>
            <a:endParaRPr lang="en-US" altLang="ja-JP" dirty="0"/>
          </a:p>
          <a:p>
            <a:r>
              <a:rPr lang="ja-JP" altLang="en-US" dirty="0"/>
              <a:t>物事を数字に置き換えて説明できる</a:t>
            </a:r>
            <a:endParaRPr lang="en-US" altLang="ja-JP" dirty="0"/>
          </a:p>
          <a:p>
            <a:r>
              <a:rPr lang="ja-JP" altLang="en-US" dirty="0"/>
              <a:t>数字から状況を把握できる</a:t>
            </a:r>
          </a:p>
        </p:txBody>
      </p:sp>
    </p:spTree>
    <p:extLst>
      <p:ext uri="{BB962C8B-B14F-4D97-AF65-F5344CB8AC3E}">
        <p14:creationId xmlns:p14="http://schemas.microsoft.com/office/powerpoint/2010/main" val="325668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890382-5BC0-4DB3-A505-17693A8DEE9A}"/>
              </a:ext>
            </a:extLst>
          </p:cNvPr>
          <p:cNvSpPr>
            <a:spLocks noGrp="1"/>
          </p:cNvSpPr>
          <p:nvPr>
            <p:ph type="title"/>
          </p:nvPr>
        </p:nvSpPr>
        <p:spPr/>
        <p:txBody>
          <a:bodyPr/>
          <a:lstStyle/>
          <a:p>
            <a:r>
              <a:rPr kumimoji="1" lang="ja-JP" altLang="en-US" dirty="0"/>
              <a:t>プログラムで身につく７つの才能</a:t>
            </a:r>
          </a:p>
        </p:txBody>
      </p:sp>
      <p:sp>
        <p:nvSpPr>
          <p:cNvPr id="6" name="コンテンツ プレースホルダー 2">
            <a:extLst>
              <a:ext uri="{FF2B5EF4-FFF2-40B4-BE49-F238E27FC236}">
                <a16:creationId xmlns:a16="http://schemas.microsoft.com/office/drawing/2014/main" id="{68EB459E-882F-4642-9380-34BA4034997D}"/>
              </a:ext>
            </a:extLst>
          </p:cNvPr>
          <p:cNvSpPr txBox="1">
            <a:spLocks/>
          </p:cNvSpPr>
          <p:nvPr/>
        </p:nvSpPr>
        <p:spPr>
          <a:xfrm>
            <a:off x="836612" y="838200"/>
            <a:ext cx="10237788" cy="438404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a:lstStyle>
          <a:p>
            <a:r>
              <a:rPr lang="en-US" altLang="ja-JP" sz="3200" dirty="0"/>
              <a:t>4</a:t>
            </a:r>
            <a:r>
              <a:rPr lang="ja-JP" altLang="en-US" sz="3200" dirty="0"/>
              <a:t>　問題解決力（問題発見力）</a:t>
            </a:r>
            <a:endParaRPr lang="en-US" altLang="ja-JP" sz="3200" dirty="0"/>
          </a:p>
          <a:p>
            <a:r>
              <a:rPr lang="ja-JP" altLang="en-US" dirty="0"/>
              <a:t>問題点を洗い出す力</a:t>
            </a:r>
            <a:endParaRPr lang="en-US" altLang="ja-JP" dirty="0"/>
          </a:p>
          <a:p>
            <a:r>
              <a:rPr lang="ja-JP" altLang="en-US" dirty="0"/>
              <a:t>リカバリーする力</a:t>
            </a:r>
            <a:endParaRPr lang="en-US" altLang="ja-JP" dirty="0"/>
          </a:p>
          <a:p>
            <a:r>
              <a:rPr lang="ja-JP" altLang="en-US" dirty="0"/>
              <a:t>「検証」「仮説」「実行」のサイクルを何度も繰り返す</a:t>
            </a:r>
            <a:endParaRPr lang="en-US" altLang="ja-JP" dirty="0"/>
          </a:p>
          <a:p>
            <a:endParaRPr lang="en-US" altLang="ja-JP" dirty="0"/>
          </a:p>
          <a:p>
            <a:endParaRPr lang="ja-JP" altLang="en-US" dirty="0"/>
          </a:p>
          <a:p>
            <a:endParaRPr lang="ja-JP" altLang="en-US" dirty="0"/>
          </a:p>
        </p:txBody>
      </p:sp>
    </p:spTree>
    <p:extLst>
      <p:ext uri="{BB962C8B-B14F-4D97-AF65-F5344CB8AC3E}">
        <p14:creationId xmlns:p14="http://schemas.microsoft.com/office/powerpoint/2010/main" val="258284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890382-5BC0-4DB3-A505-17693A8DEE9A}"/>
              </a:ext>
            </a:extLst>
          </p:cNvPr>
          <p:cNvSpPr>
            <a:spLocks noGrp="1"/>
          </p:cNvSpPr>
          <p:nvPr>
            <p:ph type="title"/>
          </p:nvPr>
        </p:nvSpPr>
        <p:spPr/>
        <p:txBody>
          <a:bodyPr/>
          <a:lstStyle/>
          <a:p>
            <a:r>
              <a:rPr kumimoji="1" lang="ja-JP" altLang="en-US" dirty="0"/>
              <a:t>プログラムで身につく７つの才能</a:t>
            </a:r>
          </a:p>
        </p:txBody>
      </p:sp>
      <p:sp>
        <p:nvSpPr>
          <p:cNvPr id="6" name="コンテンツ プレースホルダー 2">
            <a:extLst>
              <a:ext uri="{FF2B5EF4-FFF2-40B4-BE49-F238E27FC236}">
                <a16:creationId xmlns:a16="http://schemas.microsoft.com/office/drawing/2014/main" id="{68EB459E-882F-4642-9380-34BA4034997D}"/>
              </a:ext>
            </a:extLst>
          </p:cNvPr>
          <p:cNvSpPr txBox="1">
            <a:spLocks/>
          </p:cNvSpPr>
          <p:nvPr/>
        </p:nvSpPr>
        <p:spPr>
          <a:xfrm>
            <a:off x="836612" y="838200"/>
            <a:ext cx="10237788" cy="438404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a:lstStyle>
          <a:p>
            <a:r>
              <a:rPr lang="en-US" altLang="ja-JP" sz="3200" dirty="0"/>
              <a:t>5</a:t>
            </a:r>
            <a:r>
              <a:rPr lang="ja-JP" altLang="en-US" sz="3200" dirty="0"/>
              <a:t>　クリエイティブ力</a:t>
            </a:r>
            <a:endParaRPr lang="en-US" altLang="ja-JP" sz="3200" dirty="0"/>
          </a:p>
          <a:p>
            <a:r>
              <a:rPr lang="ja-JP" altLang="en-US" dirty="0"/>
              <a:t>自分の興味、関心、好きなこと、やってみたいことを自由に発想でき、創造性や独創性を伸ばす</a:t>
            </a:r>
            <a:endParaRPr lang="en-US" altLang="ja-JP" dirty="0"/>
          </a:p>
          <a:p>
            <a:r>
              <a:rPr lang="ja-JP" altLang="en-US" dirty="0"/>
              <a:t>プログラミングは頭の中のアイディアを形にする作業</a:t>
            </a:r>
            <a:endParaRPr lang="en-US" altLang="ja-JP" dirty="0"/>
          </a:p>
          <a:p>
            <a:r>
              <a:rPr lang="ja-JP" altLang="en-US" dirty="0"/>
              <a:t>クリエイティブ力を伸ばすには、早い年齢から</a:t>
            </a:r>
          </a:p>
          <a:p>
            <a:endParaRPr lang="ja-JP" altLang="en-US" dirty="0"/>
          </a:p>
        </p:txBody>
      </p:sp>
    </p:spTree>
    <p:extLst>
      <p:ext uri="{BB962C8B-B14F-4D97-AF65-F5344CB8AC3E}">
        <p14:creationId xmlns:p14="http://schemas.microsoft.com/office/powerpoint/2010/main" val="162893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E34C5E-D4A7-4D15-9A25-AE0F64DCEEB0}"/>
              </a:ext>
            </a:extLst>
          </p:cNvPr>
          <p:cNvSpPr>
            <a:spLocks noGrp="1"/>
          </p:cNvSpPr>
          <p:nvPr>
            <p:ph type="title"/>
          </p:nvPr>
        </p:nvSpPr>
        <p:spPr/>
        <p:txBody>
          <a:bodyPr/>
          <a:lstStyle/>
          <a:p>
            <a:r>
              <a:rPr kumimoji="1" lang="ja-JP" altLang="en-US" dirty="0"/>
              <a:t>本日のメニュー</a:t>
            </a:r>
          </a:p>
        </p:txBody>
      </p:sp>
      <p:sp>
        <p:nvSpPr>
          <p:cNvPr id="3" name="コンテンツ プレースホルダー 2">
            <a:extLst>
              <a:ext uri="{FF2B5EF4-FFF2-40B4-BE49-F238E27FC236}">
                <a16:creationId xmlns:a16="http://schemas.microsoft.com/office/drawing/2014/main" id="{8DA99C8D-2C58-4F33-A24B-9FFBEC96B303}"/>
              </a:ext>
            </a:extLst>
          </p:cNvPr>
          <p:cNvSpPr>
            <a:spLocks noGrp="1"/>
          </p:cNvSpPr>
          <p:nvPr>
            <p:ph idx="1"/>
          </p:nvPr>
        </p:nvSpPr>
        <p:spPr>
          <a:xfrm>
            <a:off x="684212" y="685800"/>
            <a:ext cx="9160828" cy="3801532"/>
          </a:xfrm>
        </p:spPr>
        <p:txBody>
          <a:bodyPr>
            <a:normAutofit/>
          </a:bodyPr>
          <a:lstStyle/>
          <a:p>
            <a:r>
              <a:rPr kumimoji="1" lang="ja-JP" altLang="en-US" sz="3600" dirty="0"/>
              <a:t>第一章　プログラミングとは</a:t>
            </a:r>
            <a:endParaRPr kumimoji="1" lang="en-US" altLang="ja-JP" sz="3600" dirty="0"/>
          </a:p>
          <a:p>
            <a:r>
              <a:rPr lang="ja-JP" altLang="en-US" sz="3600" dirty="0">
                <a:solidFill>
                  <a:schemeClr val="tx1">
                    <a:lumMod val="50000"/>
                  </a:schemeClr>
                </a:solidFill>
              </a:rPr>
              <a:t>第二章　プログラミング導入の経緯</a:t>
            </a:r>
            <a:endParaRPr lang="en-US" altLang="ja-JP" sz="3600" dirty="0">
              <a:solidFill>
                <a:schemeClr val="tx1">
                  <a:lumMod val="50000"/>
                </a:schemeClr>
              </a:solidFill>
            </a:endParaRPr>
          </a:p>
          <a:p>
            <a:r>
              <a:rPr lang="ja-JP" altLang="en-US" sz="3600" dirty="0">
                <a:solidFill>
                  <a:schemeClr val="tx1">
                    <a:lumMod val="50000"/>
                  </a:schemeClr>
                </a:solidFill>
              </a:rPr>
              <a:t>第三章　子どもたちの今とこれから</a:t>
            </a:r>
            <a:endParaRPr lang="en-US" altLang="ja-JP" sz="3600" dirty="0">
              <a:solidFill>
                <a:schemeClr val="tx1">
                  <a:lumMod val="50000"/>
                </a:schemeClr>
              </a:solidFill>
            </a:endParaRPr>
          </a:p>
          <a:p>
            <a:r>
              <a:rPr kumimoji="1" lang="ja-JP" altLang="en-US" sz="3600" dirty="0">
                <a:solidFill>
                  <a:schemeClr val="tx1">
                    <a:lumMod val="50000"/>
                  </a:schemeClr>
                </a:solidFill>
              </a:rPr>
              <a:t>第三章　プログラミングでつく７つの力</a:t>
            </a:r>
            <a:endParaRPr kumimoji="1" lang="en-US" altLang="ja-JP" sz="3600" dirty="0">
              <a:solidFill>
                <a:schemeClr val="tx1">
                  <a:lumMod val="50000"/>
                </a:schemeClr>
              </a:solidFill>
            </a:endParaRPr>
          </a:p>
          <a:p>
            <a:r>
              <a:rPr kumimoji="1" lang="ja-JP" altLang="en-US" sz="3600" dirty="0">
                <a:solidFill>
                  <a:schemeClr val="tx1">
                    <a:lumMod val="50000"/>
                  </a:schemeClr>
                </a:solidFill>
              </a:rPr>
              <a:t>第四章　プログラミングの実際</a:t>
            </a:r>
          </a:p>
        </p:txBody>
      </p:sp>
    </p:spTree>
    <p:extLst>
      <p:ext uri="{BB962C8B-B14F-4D97-AF65-F5344CB8AC3E}">
        <p14:creationId xmlns:p14="http://schemas.microsoft.com/office/powerpoint/2010/main" val="598177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890382-5BC0-4DB3-A505-17693A8DEE9A}"/>
              </a:ext>
            </a:extLst>
          </p:cNvPr>
          <p:cNvSpPr>
            <a:spLocks noGrp="1"/>
          </p:cNvSpPr>
          <p:nvPr>
            <p:ph type="title"/>
          </p:nvPr>
        </p:nvSpPr>
        <p:spPr/>
        <p:txBody>
          <a:bodyPr/>
          <a:lstStyle/>
          <a:p>
            <a:r>
              <a:rPr kumimoji="1" lang="ja-JP" altLang="en-US" dirty="0"/>
              <a:t>プログラムで身につく７つの才能</a:t>
            </a:r>
          </a:p>
        </p:txBody>
      </p:sp>
      <p:sp>
        <p:nvSpPr>
          <p:cNvPr id="6" name="コンテンツ プレースホルダー 2">
            <a:extLst>
              <a:ext uri="{FF2B5EF4-FFF2-40B4-BE49-F238E27FC236}">
                <a16:creationId xmlns:a16="http://schemas.microsoft.com/office/drawing/2014/main" id="{68EB459E-882F-4642-9380-34BA4034997D}"/>
              </a:ext>
            </a:extLst>
          </p:cNvPr>
          <p:cNvSpPr txBox="1">
            <a:spLocks/>
          </p:cNvSpPr>
          <p:nvPr/>
        </p:nvSpPr>
        <p:spPr>
          <a:xfrm>
            <a:off x="836612" y="838200"/>
            <a:ext cx="10237788" cy="438404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a:lstStyle>
          <a:p>
            <a:r>
              <a:rPr lang="en-US" altLang="ja-JP" sz="3200" dirty="0"/>
              <a:t>6</a:t>
            </a:r>
            <a:r>
              <a:rPr lang="ja-JP" altLang="en-US" sz="3200" dirty="0"/>
              <a:t>　実行力（主体的行動力）</a:t>
            </a:r>
            <a:endParaRPr lang="en-US" altLang="ja-JP" sz="3200" dirty="0"/>
          </a:p>
          <a:p>
            <a:r>
              <a:rPr lang="ja-JP" altLang="en-US" dirty="0"/>
              <a:t>興味があるため、前向きに行動する</a:t>
            </a:r>
            <a:endParaRPr lang="en-US" altLang="ja-JP" dirty="0"/>
          </a:p>
          <a:p>
            <a:r>
              <a:rPr lang="ja-JP" altLang="en-US" dirty="0"/>
              <a:t>自分で決めたことは自分で守る</a:t>
            </a:r>
            <a:endParaRPr lang="en-US" altLang="ja-JP" dirty="0"/>
          </a:p>
          <a:p>
            <a:r>
              <a:rPr lang="ja-JP" altLang="en-US" dirty="0"/>
              <a:t>集中力が高まる</a:t>
            </a:r>
          </a:p>
          <a:p>
            <a:endParaRPr lang="ja-JP" altLang="en-US" dirty="0"/>
          </a:p>
        </p:txBody>
      </p:sp>
    </p:spTree>
    <p:extLst>
      <p:ext uri="{BB962C8B-B14F-4D97-AF65-F5344CB8AC3E}">
        <p14:creationId xmlns:p14="http://schemas.microsoft.com/office/powerpoint/2010/main" val="27997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890382-5BC0-4DB3-A505-17693A8DEE9A}"/>
              </a:ext>
            </a:extLst>
          </p:cNvPr>
          <p:cNvSpPr>
            <a:spLocks noGrp="1"/>
          </p:cNvSpPr>
          <p:nvPr>
            <p:ph type="title"/>
          </p:nvPr>
        </p:nvSpPr>
        <p:spPr/>
        <p:txBody>
          <a:bodyPr/>
          <a:lstStyle/>
          <a:p>
            <a:r>
              <a:rPr kumimoji="1" lang="ja-JP" altLang="en-US" dirty="0"/>
              <a:t>プログラムで身につく７つの才能</a:t>
            </a:r>
          </a:p>
        </p:txBody>
      </p:sp>
      <p:sp>
        <p:nvSpPr>
          <p:cNvPr id="6" name="コンテンツ プレースホルダー 2">
            <a:extLst>
              <a:ext uri="{FF2B5EF4-FFF2-40B4-BE49-F238E27FC236}">
                <a16:creationId xmlns:a16="http://schemas.microsoft.com/office/drawing/2014/main" id="{68EB459E-882F-4642-9380-34BA4034997D}"/>
              </a:ext>
            </a:extLst>
          </p:cNvPr>
          <p:cNvSpPr txBox="1">
            <a:spLocks/>
          </p:cNvSpPr>
          <p:nvPr/>
        </p:nvSpPr>
        <p:spPr>
          <a:xfrm>
            <a:off x="836612" y="838200"/>
            <a:ext cx="10237788" cy="438404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a:lstStyle>
          <a:p>
            <a:r>
              <a:rPr lang="en-US" altLang="ja-JP" sz="3200" dirty="0"/>
              <a:t>7</a:t>
            </a:r>
            <a:r>
              <a:rPr lang="ja-JP" altLang="en-US" sz="3200" dirty="0"/>
              <a:t>　文章読解力</a:t>
            </a:r>
            <a:endParaRPr lang="en-US" altLang="ja-JP" sz="3200" dirty="0"/>
          </a:p>
          <a:p>
            <a:r>
              <a:rPr lang="ja-JP" altLang="en-US" dirty="0"/>
              <a:t>プログラムも日本語も、どちらも「言語」</a:t>
            </a:r>
            <a:endParaRPr lang="en-US" altLang="ja-JP" dirty="0"/>
          </a:p>
          <a:p>
            <a:r>
              <a:rPr lang="ja-JP" altLang="en-US" dirty="0"/>
              <a:t>文章題を視覚化</a:t>
            </a:r>
            <a:endParaRPr lang="en-US" altLang="ja-JP" dirty="0"/>
          </a:p>
          <a:p>
            <a:r>
              <a:rPr lang="ja-JP" altLang="en-US" dirty="0"/>
              <a:t>論理的に考えることができる</a:t>
            </a:r>
          </a:p>
        </p:txBody>
      </p:sp>
    </p:spTree>
    <p:extLst>
      <p:ext uri="{BB962C8B-B14F-4D97-AF65-F5344CB8AC3E}">
        <p14:creationId xmlns:p14="http://schemas.microsoft.com/office/powerpoint/2010/main" val="389422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E34C5E-D4A7-4D15-9A25-AE0F64DCEEB0}"/>
              </a:ext>
            </a:extLst>
          </p:cNvPr>
          <p:cNvSpPr>
            <a:spLocks noGrp="1"/>
          </p:cNvSpPr>
          <p:nvPr>
            <p:ph type="title"/>
          </p:nvPr>
        </p:nvSpPr>
        <p:spPr/>
        <p:txBody>
          <a:bodyPr/>
          <a:lstStyle/>
          <a:p>
            <a:r>
              <a:rPr kumimoji="1" lang="ja-JP" altLang="en-US" dirty="0"/>
              <a:t>本日のメニュー</a:t>
            </a:r>
          </a:p>
        </p:txBody>
      </p:sp>
      <p:sp>
        <p:nvSpPr>
          <p:cNvPr id="3" name="コンテンツ プレースホルダー 2">
            <a:extLst>
              <a:ext uri="{FF2B5EF4-FFF2-40B4-BE49-F238E27FC236}">
                <a16:creationId xmlns:a16="http://schemas.microsoft.com/office/drawing/2014/main" id="{8DA99C8D-2C58-4F33-A24B-9FFBEC96B303}"/>
              </a:ext>
            </a:extLst>
          </p:cNvPr>
          <p:cNvSpPr>
            <a:spLocks noGrp="1"/>
          </p:cNvSpPr>
          <p:nvPr>
            <p:ph idx="1"/>
          </p:nvPr>
        </p:nvSpPr>
        <p:spPr>
          <a:xfrm>
            <a:off x="684212" y="685800"/>
            <a:ext cx="9160828" cy="3801532"/>
          </a:xfrm>
        </p:spPr>
        <p:txBody>
          <a:bodyPr>
            <a:normAutofit/>
          </a:bodyPr>
          <a:lstStyle/>
          <a:p>
            <a:r>
              <a:rPr kumimoji="1" lang="ja-JP" altLang="en-US" sz="3600" dirty="0">
                <a:solidFill>
                  <a:srgbClr val="CCCDD2"/>
                </a:solidFill>
              </a:rPr>
              <a:t>第一章　プログラミングとは</a:t>
            </a:r>
            <a:endParaRPr kumimoji="1" lang="en-US" altLang="ja-JP" sz="3600" dirty="0">
              <a:solidFill>
                <a:srgbClr val="CCCDD2"/>
              </a:solidFill>
            </a:endParaRPr>
          </a:p>
          <a:p>
            <a:r>
              <a:rPr lang="ja-JP" altLang="en-US" sz="3600" dirty="0">
                <a:solidFill>
                  <a:srgbClr val="CCCDD2"/>
                </a:solidFill>
              </a:rPr>
              <a:t>第二章　プログラミング導入の経緯</a:t>
            </a:r>
            <a:endParaRPr lang="en-US" altLang="ja-JP" sz="3600" dirty="0">
              <a:solidFill>
                <a:srgbClr val="CCCDD2"/>
              </a:solidFill>
            </a:endParaRPr>
          </a:p>
          <a:p>
            <a:r>
              <a:rPr lang="ja-JP" altLang="en-US" sz="3600" dirty="0">
                <a:solidFill>
                  <a:srgbClr val="CCCDD2"/>
                </a:solidFill>
              </a:rPr>
              <a:t>第三章　子どもたちの今とこれから</a:t>
            </a:r>
            <a:endParaRPr lang="en-US" altLang="ja-JP" sz="3600" dirty="0">
              <a:solidFill>
                <a:srgbClr val="CCCDD2"/>
              </a:solidFill>
            </a:endParaRPr>
          </a:p>
          <a:p>
            <a:r>
              <a:rPr kumimoji="1" lang="ja-JP" altLang="en-US" sz="3600" dirty="0">
                <a:solidFill>
                  <a:srgbClr val="CCCDD2"/>
                </a:solidFill>
              </a:rPr>
              <a:t>第三章　プログラミングでつく７つの力</a:t>
            </a:r>
            <a:endParaRPr kumimoji="1" lang="en-US" altLang="ja-JP" sz="3600" dirty="0">
              <a:solidFill>
                <a:srgbClr val="CCCDD2"/>
              </a:solidFill>
            </a:endParaRPr>
          </a:p>
          <a:p>
            <a:r>
              <a:rPr kumimoji="1" lang="ja-JP" altLang="en-US" sz="3600" dirty="0"/>
              <a:t>第四章　プログラミングの実際</a:t>
            </a:r>
          </a:p>
        </p:txBody>
      </p:sp>
    </p:spTree>
    <p:extLst>
      <p:ext uri="{BB962C8B-B14F-4D97-AF65-F5344CB8AC3E}">
        <p14:creationId xmlns:p14="http://schemas.microsoft.com/office/powerpoint/2010/main" val="40138196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コンテンツ プレースホルダー 7">
            <a:extLst>
              <a:ext uri="{FF2B5EF4-FFF2-40B4-BE49-F238E27FC236}">
                <a16:creationId xmlns:a16="http://schemas.microsoft.com/office/drawing/2014/main" id="{E6179818-D0A0-4D89-AA53-07FA05C390E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1645" t="2723" r="41710" b="44340"/>
          <a:stretch/>
        </p:blipFill>
        <p:spPr>
          <a:xfrm rot="5400000">
            <a:off x="2553180" y="-2003704"/>
            <a:ext cx="6700339" cy="10865408"/>
          </a:xfrm>
        </p:spPr>
      </p:pic>
    </p:spTree>
    <p:extLst>
      <p:ext uri="{BB962C8B-B14F-4D97-AF65-F5344CB8AC3E}">
        <p14:creationId xmlns:p14="http://schemas.microsoft.com/office/powerpoint/2010/main" val="10607912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1F27B7-336B-46E8-B815-203DDDF7FF81}"/>
              </a:ext>
            </a:extLst>
          </p:cNvPr>
          <p:cNvSpPr>
            <a:spLocks noGrp="1"/>
          </p:cNvSpPr>
          <p:nvPr>
            <p:ph type="title"/>
          </p:nvPr>
        </p:nvSpPr>
        <p:spPr>
          <a:xfrm>
            <a:off x="1446212" y="2201332"/>
            <a:ext cx="8534400" cy="1507067"/>
          </a:xfrm>
        </p:spPr>
        <p:txBody>
          <a:bodyPr/>
          <a:lstStyle/>
          <a:p>
            <a:r>
              <a:rPr kumimoji="1" lang="ja-JP" altLang="en-US" dirty="0"/>
              <a:t>スクラッチはこんなビジュアル言語</a:t>
            </a:r>
          </a:p>
        </p:txBody>
      </p:sp>
      <p:sp>
        <p:nvSpPr>
          <p:cNvPr id="4" name="テキスト ボックス 3">
            <a:extLst>
              <a:ext uri="{FF2B5EF4-FFF2-40B4-BE49-F238E27FC236}">
                <a16:creationId xmlns:a16="http://schemas.microsoft.com/office/drawing/2014/main" id="{89D9E289-F1E5-4286-8FE2-863536AF1B36}"/>
              </a:ext>
            </a:extLst>
          </p:cNvPr>
          <p:cNvSpPr txBox="1"/>
          <p:nvPr/>
        </p:nvSpPr>
        <p:spPr>
          <a:xfrm>
            <a:off x="2336800" y="4118372"/>
            <a:ext cx="9509760" cy="707886"/>
          </a:xfrm>
          <a:prstGeom prst="rect">
            <a:avLst/>
          </a:prstGeom>
          <a:noFill/>
        </p:spPr>
        <p:txBody>
          <a:bodyPr wrap="square" rtlCol="0">
            <a:spAutoFit/>
          </a:bodyPr>
          <a:lstStyle/>
          <a:p>
            <a:r>
              <a:rPr kumimoji="1" lang="en-US" altLang="ja-JP" sz="4000" dirty="0">
                <a:hlinkClick r:id="rId2"/>
              </a:rPr>
              <a:t>https://scratch.mit.edu/</a:t>
            </a:r>
            <a:endParaRPr kumimoji="1" lang="ja-JP" altLang="en-US" sz="4000" dirty="0"/>
          </a:p>
        </p:txBody>
      </p:sp>
    </p:spTree>
    <p:extLst>
      <p:ext uri="{BB962C8B-B14F-4D97-AF65-F5344CB8AC3E}">
        <p14:creationId xmlns:p14="http://schemas.microsoft.com/office/powerpoint/2010/main" val="38702195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BA8DD9-89FD-4132-B2E4-63553F8B900F}"/>
              </a:ext>
            </a:extLst>
          </p:cNvPr>
          <p:cNvSpPr>
            <a:spLocks noGrp="1"/>
          </p:cNvSpPr>
          <p:nvPr>
            <p:ph type="title"/>
          </p:nvPr>
        </p:nvSpPr>
        <p:spPr/>
        <p:txBody>
          <a:bodyPr/>
          <a:lstStyle/>
          <a:p>
            <a:r>
              <a:rPr kumimoji="1" lang="ja-JP" altLang="en-US" dirty="0"/>
              <a:t>最後に</a:t>
            </a:r>
          </a:p>
        </p:txBody>
      </p:sp>
      <p:sp>
        <p:nvSpPr>
          <p:cNvPr id="3" name="コンテンツ プレースホルダー 2">
            <a:extLst>
              <a:ext uri="{FF2B5EF4-FFF2-40B4-BE49-F238E27FC236}">
                <a16:creationId xmlns:a16="http://schemas.microsoft.com/office/drawing/2014/main" id="{27E3A32D-914B-4B99-B5FF-C212FD1F0E55}"/>
              </a:ext>
            </a:extLst>
          </p:cNvPr>
          <p:cNvSpPr>
            <a:spLocks noGrp="1"/>
          </p:cNvSpPr>
          <p:nvPr>
            <p:ph idx="1"/>
          </p:nvPr>
        </p:nvSpPr>
        <p:spPr>
          <a:xfrm>
            <a:off x="985520" y="955040"/>
            <a:ext cx="9818052" cy="3833707"/>
          </a:xfrm>
        </p:spPr>
        <p:txBody>
          <a:bodyPr>
            <a:normAutofit/>
          </a:bodyPr>
          <a:lstStyle/>
          <a:p>
            <a:r>
              <a:rPr kumimoji="1" lang="ja-JP" altLang="en-US" sz="4400" dirty="0"/>
              <a:t>プログラミングは子どもたちにとってとても楽しい勉強です。</a:t>
            </a:r>
            <a:endParaRPr lang="en-US" altLang="ja-JP" sz="4400" dirty="0"/>
          </a:p>
          <a:p>
            <a:r>
              <a:rPr kumimoji="1" lang="ja-JP" altLang="en-US" sz="4400" dirty="0"/>
              <a:t>先生も楽しみながら、子どもと一緒に学ぶつもりで指導することが大切です。</a:t>
            </a:r>
            <a:endParaRPr kumimoji="1" lang="en-US" altLang="ja-JP" sz="4400" dirty="0"/>
          </a:p>
        </p:txBody>
      </p:sp>
    </p:spTree>
    <p:extLst>
      <p:ext uri="{BB962C8B-B14F-4D97-AF65-F5344CB8AC3E}">
        <p14:creationId xmlns:p14="http://schemas.microsoft.com/office/powerpoint/2010/main" val="216095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DA74C9-7012-4B4F-8696-9D1FB5206A89}"/>
              </a:ext>
            </a:extLst>
          </p:cNvPr>
          <p:cNvSpPr>
            <a:spLocks noGrp="1"/>
          </p:cNvSpPr>
          <p:nvPr>
            <p:ph type="title"/>
          </p:nvPr>
        </p:nvSpPr>
        <p:spPr/>
        <p:txBody>
          <a:bodyPr/>
          <a:lstStyle/>
          <a:p>
            <a:r>
              <a:rPr kumimoji="1" lang="ja-JP" altLang="en-US" dirty="0"/>
              <a:t>プログラムミングとは</a:t>
            </a:r>
          </a:p>
        </p:txBody>
      </p:sp>
      <p:sp>
        <p:nvSpPr>
          <p:cNvPr id="4" name="タイトル 1">
            <a:extLst>
              <a:ext uri="{FF2B5EF4-FFF2-40B4-BE49-F238E27FC236}">
                <a16:creationId xmlns:a16="http://schemas.microsoft.com/office/drawing/2014/main" id="{7A4E1B2B-4B53-4551-9F18-9CE78E7CB5C8}"/>
              </a:ext>
            </a:extLst>
          </p:cNvPr>
          <p:cNvSpPr txBox="1">
            <a:spLocks/>
          </p:cNvSpPr>
          <p:nvPr/>
        </p:nvSpPr>
        <p:spPr>
          <a:xfrm>
            <a:off x="1076310" y="5039227"/>
            <a:ext cx="8534400"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kumimoji="1" sz="3600"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800" dirty="0"/>
              <a:t>プログラムを組んでいくこと（動名詞）</a:t>
            </a:r>
          </a:p>
        </p:txBody>
      </p:sp>
      <p:pic>
        <p:nvPicPr>
          <p:cNvPr id="6" name="図 5">
            <a:extLst>
              <a:ext uri="{FF2B5EF4-FFF2-40B4-BE49-F238E27FC236}">
                <a16:creationId xmlns:a16="http://schemas.microsoft.com/office/drawing/2014/main" id="{FC8578CD-02F7-420F-B3D4-2791F0EE52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450034">
            <a:off x="914441" y="889868"/>
            <a:ext cx="3995064" cy="2824635"/>
          </a:xfrm>
          <a:prstGeom prst="rect">
            <a:avLst/>
          </a:prstGeom>
        </p:spPr>
      </p:pic>
      <p:pic>
        <p:nvPicPr>
          <p:cNvPr id="8" name="図 7">
            <a:extLst>
              <a:ext uri="{FF2B5EF4-FFF2-40B4-BE49-F238E27FC236}">
                <a16:creationId xmlns:a16="http://schemas.microsoft.com/office/drawing/2014/main" id="{27410990-23A2-46E4-AD25-893AB14BE2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12852">
            <a:off x="7020728" y="682566"/>
            <a:ext cx="4395768" cy="3104511"/>
          </a:xfrm>
          <a:prstGeom prst="rect">
            <a:avLst/>
          </a:prstGeom>
        </p:spPr>
      </p:pic>
      <p:sp>
        <p:nvSpPr>
          <p:cNvPr id="9" name="テキスト ボックス 8">
            <a:extLst>
              <a:ext uri="{FF2B5EF4-FFF2-40B4-BE49-F238E27FC236}">
                <a16:creationId xmlns:a16="http://schemas.microsoft.com/office/drawing/2014/main" id="{D654B8F8-3B30-4DD0-BABB-C74371C3D68B}"/>
              </a:ext>
            </a:extLst>
          </p:cNvPr>
          <p:cNvSpPr txBox="1"/>
          <p:nvPr/>
        </p:nvSpPr>
        <p:spPr>
          <a:xfrm>
            <a:off x="4749553" y="3266983"/>
            <a:ext cx="2290439" cy="1220349"/>
          </a:xfrm>
          <a:prstGeom prst="rect">
            <a:avLst/>
          </a:prstGeom>
          <a:noFill/>
        </p:spPr>
        <p:txBody>
          <a:bodyPr wrap="square" rtlCol="0">
            <a:spAutoFit/>
          </a:bodyPr>
          <a:lstStyle/>
          <a:p>
            <a:r>
              <a:rPr kumimoji="1" lang="ja-JP" altLang="en-US" sz="2400" dirty="0"/>
              <a:t>最初から最後に向かって順番に実行する。</a:t>
            </a:r>
            <a:endParaRPr kumimoji="1" lang="en-US" altLang="ja-JP" sz="2400" dirty="0"/>
          </a:p>
        </p:txBody>
      </p:sp>
    </p:spTree>
    <p:extLst>
      <p:ext uri="{BB962C8B-B14F-4D97-AF65-F5344CB8AC3E}">
        <p14:creationId xmlns:p14="http://schemas.microsoft.com/office/powerpoint/2010/main" val="152922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E7B3D1-39F3-4A8C-BCFC-31C5C7FDB689}"/>
              </a:ext>
            </a:extLst>
          </p:cNvPr>
          <p:cNvSpPr>
            <a:spLocks noGrp="1"/>
          </p:cNvSpPr>
          <p:nvPr>
            <p:ph type="title"/>
          </p:nvPr>
        </p:nvSpPr>
        <p:spPr/>
        <p:txBody>
          <a:bodyPr/>
          <a:lstStyle/>
          <a:p>
            <a:r>
              <a:rPr kumimoji="1" lang="ja-JP" altLang="en-US" dirty="0"/>
              <a:t>プログラミングとは</a:t>
            </a:r>
          </a:p>
        </p:txBody>
      </p:sp>
      <p:pic>
        <p:nvPicPr>
          <p:cNvPr id="5" name="図 4">
            <a:extLst>
              <a:ext uri="{FF2B5EF4-FFF2-40B4-BE49-F238E27FC236}">
                <a16:creationId xmlns:a16="http://schemas.microsoft.com/office/drawing/2014/main" id="{3CDDE133-22D0-4C57-8005-2E8448F4C6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49842">
            <a:off x="528279" y="1037943"/>
            <a:ext cx="3995061" cy="2704989"/>
          </a:xfrm>
          <a:prstGeom prst="rect">
            <a:avLst/>
          </a:prstGeom>
        </p:spPr>
      </p:pic>
      <p:pic>
        <p:nvPicPr>
          <p:cNvPr id="7" name="図 6">
            <a:extLst>
              <a:ext uri="{FF2B5EF4-FFF2-40B4-BE49-F238E27FC236}">
                <a16:creationId xmlns:a16="http://schemas.microsoft.com/office/drawing/2014/main" id="{D4EC1466-E983-4DC3-815F-CD84DA54C8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439974">
            <a:off x="7439595" y="961040"/>
            <a:ext cx="4218080" cy="2667936"/>
          </a:xfrm>
          <a:prstGeom prst="rect">
            <a:avLst/>
          </a:prstGeom>
        </p:spPr>
      </p:pic>
      <p:sp>
        <p:nvSpPr>
          <p:cNvPr id="8" name="テキスト ボックス 7">
            <a:extLst>
              <a:ext uri="{FF2B5EF4-FFF2-40B4-BE49-F238E27FC236}">
                <a16:creationId xmlns:a16="http://schemas.microsoft.com/office/drawing/2014/main" id="{2B0D9645-A690-47CA-A7E4-831A0CBAA642}"/>
              </a:ext>
            </a:extLst>
          </p:cNvPr>
          <p:cNvSpPr txBox="1"/>
          <p:nvPr/>
        </p:nvSpPr>
        <p:spPr>
          <a:xfrm>
            <a:off x="4743450" y="2990850"/>
            <a:ext cx="2676525" cy="1815882"/>
          </a:xfrm>
          <a:prstGeom prst="rect">
            <a:avLst/>
          </a:prstGeom>
          <a:noFill/>
        </p:spPr>
        <p:txBody>
          <a:bodyPr wrap="square" rtlCol="0">
            <a:spAutoFit/>
          </a:bodyPr>
          <a:lstStyle/>
          <a:p>
            <a:r>
              <a:rPr kumimoji="1" lang="ja-JP" altLang="en-US" sz="2800" dirty="0"/>
              <a:t>データベースの中から必要とする情報を瞬時に検索する。</a:t>
            </a:r>
          </a:p>
        </p:txBody>
      </p:sp>
    </p:spTree>
    <p:extLst>
      <p:ext uri="{BB962C8B-B14F-4D97-AF65-F5344CB8AC3E}">
        <p14:creationId xmlns:p14="http://schemas.microsoft.com/office/powerpoint/2010/main" val="126334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BAC72F-0680-45B8-973D-82C214525C16}"/>
              </a:ext>
            </a:extLst>
          </p:cNvPr>
          <p:cNvSpPr>
            <a:spLocks noGrp="1"/>
          </p:cNvSpPr>
          <p:nvPr>
            <p:ph type="title"/>
          </p:nvPr>
        </p:nvSpPr>
        <p:spPr/>
        <p:txBody>
          <a:bodyPr/>
          <a:lstStyle/>
          <a:p>
            <a:r>
              <a:rPr kumimoji="1" lang="ja-JP" altLang="en-US" dirty="0"/>
              <a:t>プログラミングとは</a:t>
            </a:r>
          </a:p>
        </p:txBody>
      </p:sp>
      <p:pic>
        <p:nvPicPr>
          <p:cNvPr id="5" name="図 4">
            <a:extLst>
              <a:ext uri="{FF2B5EF4-FFF2-40B4-BE49-F238E27FC236}">
                <a16:creationId xmlns:a16="http://schemas.microsoft.com/office/drawing/2014/main" id="{875F3F00-D0C0-43E5-BBD3-082BE7E712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370539">
            <a:off x="708550" y="1019567"/>
            <a:ext cx="4063069" cy="2702201"/>
          </a:xfrm>
          <a:prstGeom prst="rect">
            <a:avLst/>
          </a:prstGeom>
        </p:spPr>
      </p:pic>
      <p:pic>
        <p:nvPicPr>
          <p:cNvPr id="7" name="図 6">
            <a:extLst>
              <a:ext uri="{FF2B5EF4-FFF2-40B4-BE49-F238E27FC236}">
                <a16:creationId xmlns:a16="http://schemas.microsoft.com/office/drawing/2014/main" id="{9DAC48B3-8F61-4DBF-B5BE-72EC86CB8C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61884">
            <a:off x="7496366" y="1555791"/>
            <a:ext cx="4254498" cy="2836332"/>
          </a:xfrm>
          <a:prstGeom prst="rect">
            <a:avLst/>
          </a:prstGeom>
        </p:spPr>
      </p:pic>
      <p:sp>
        <p:nvSpPr>
          <p:cNvPr id="8" name="テキスト ボックス 7">
            <a:extLst>
              <a:ext uri="{FF2B5EF4-FFF2-40B4-BE49-F238E27FC236}">
                <a16:creationId xmlns:a16="http://schemas.microsoft.com/office/drawing/2014/main" id="{B7E1FE5E-165D-4684-A6E4-5DF15D2800AF}"/>
              </a:ext>
            </a:extLst>
          </p:cNvPr>
          <p:cNvSpPr txBox="1"/>
          <p:nvPr/>
        </p:nvSpPr>
        <p:spPr>
          <a:xfrm>
            <a:off x="4867275" y="2990850"/>
            <a:ext cx="2495550" cy="461665"/>
          </a:xfrm>
          <a:prstGeom prst="rect">
            <a:avLst/>
          </a:prstGeom>
          <a:noFill/>
        </p:spPr>
        <p:txBody>
          <a:bodyPr wrap="square" rtlCol="0">
            <a:spAutoFit/>
          </a:bodyPr>
          <a:lstStyle/>
          <a:p>
            <a:r>
              <a:rPr kumimoji="1" lang="ja-JP" altLang="en-US" sz="2400" dirty="0"/>
              <a:t>瞬時に判断する</a:t>
            </a:r>
          </a:p>
        </p:txBody>
      </p:sp>
    </p:spTree>
    <p:extLst>
      <p:ext uri="{BB962C8B-B14F-4D97-AF65-F5344CB8AC3E}">
        <p14:creationId xmlns:p14="http://schemas.microsoft.com/office/powerpoint/2010/main" val="320995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8B58B2-8AAB-4799-AFFF-678A146CB0F5}"/>
              </a:ext>
            </a:extLst>
          </p:cNvPr>
          <p:cNvSpPr>
            <a:spLocks noGrp="1"/>
          </p:cNvSpPr>
          <p:nvPr>
            <p:ph type="title"/>
          </p:nvPr>
        </p:nvSpPr>
        <p:spPr/>
        <p:txBody>
          <a:bodyPr/>
          <a:lstStyle/>
          <a:p>
            <a:r>
              <a:rPr kumimoji="1" lang="ja-JP" altLang="en-US" dirty="0"/>
              <a:t>プログラミングとは</a:t>
            </a:r>
          </a:p>
        </p:txBody>
      </p:sp>
      <p:pic>
        <p:nvPicPr>
          <p:cNvPr id="6" name="図 5">
            <a:extLst>
              <a:ext uri="{FF2B5EF4-FFF2-40B4-BE49-F238E27FC236}">
                <a16:creationId xmlns:a16="http://schemas.microsoft.com/office/drawing/2014/main" id="{F10F05FD-CF9E-45A3-8250-6401922075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271133">
            <a:off x="505369" y="941294"/>
            <a:ext cx="4635756" cy="2160203"/>
          </a:xfrm>
          <a:prstGeom prst="rect">
            <a:avLst/>
          </a:prstGeom>
        </p:spPr>
      </p:pic>
      <p:pic>
        <p:nvPicPr>
          <p:cNvPr id="8" name="図 7">
            <a:extLst>
              <a:ext uri="{FF2B5EF4-FFF2-40B4-BE49-F238E27FC236}">
                <a16:creationId xmlns:a16="http://schemas.microsoft.com/office/drawing/2014/main" id="{37FE72EC-AD10-4EBB-95A2-928F938D93E6}"/>
              </a:ext>
            </a:extLst>
          </p:cNvPr>
          <p:cNvPicPr>
            <a:picLocks noChangeAspect="1"/>
          </p:cNvPicPr>
          <p:nvPr/>
        </p:nvPicPr>
        <p:blipFill rotWithShape="1">
          <a:blip r:embed="rId3">
            <a:extLst>
              <a:ext uri="{28A0092B-C50C-407E-A947-70E740481C1C}">
                <a14:useLocalDpi xmlns:a14="http://schemas.microsoft.com/office/drawing/2010/main" val="0"/>
              </a:ext>
            </a:extLst>
          </a:blip>
          <a:srcRect t="10784" b="9205"/>
          <a:stretch/>
        </p:blipFill>
        <p:spPr>
          <a:xfrm rot="1022289">
            <a:off x="7677940" y="1238700"/>
            <a:ext cx="3496701" cy="2797749"/>
          </a:xfrm>
          <a:prstGeom prst="rect">
            <a:avLst/>
          </a:prstGeom>
        </p:spPr>
      </p:pic>
      <p:sp>
        <p:nvSpPr>
          <p:cNvPr id="9" name="テキスト ボックス 8">
            <a:extLst>
              <a:ext uri="{FF2B5EF4-FFF2-40B4-BE49-F238E27FC236}">
                <a16:creationId xmlns:a16="http://schemas.microsoft.com/office/drawing/2014/main" id="{0DC2C747-AE55-4637-9058-F4A589EDE258}"/>
              </a:ext>
            </a:extLst>
          </p:cNvPr>
          <p:cNvSpPr txBox="1"/>
          <p:nvPr/>
        </p:nvSpPr>
        <p:spPr>
          <a:xfrm>
            <a:off x="3002522" y="3410114"/>
            <a:ext cx="4162995" cy="1077218"/>
          </a:xfrm>
          <a:prstGeom prst="rect">
            <a:avLst/>
          </a:prstGeom>
          <a:noFill/>
        </p:spPr>
        <p:txBody>
          <a:bodyPr wrap="square" rtlCol="0">
            <a:spAutoFit/>
          </a:bodyPr>
          <a:lstStyle/>
          <a:p>
            <a:r>
              <a:rPr kumimoji="1" lang="ja-JP" altLang="en-US" sz="3200" dirty="0"/>
              <a:t>条件が合うまで繰り返す。</a:t>
            </a:r>
          </a:p>
        </p:txBody>
      </p:sp>
    </p:spTree>
    <p:extLst>
      <p:ext uri="{BB962C8B-B14F-4D97-AF65-F5344CB8AC3E}">
        <p14:creationId xmlns:p14="http://schemas.microsoft.com/office/powerpoint/2010/main" val="4278199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22B50F-53FB-44DC-B377-E183069BA13C}"/>
              </a:ext>
            </a:extLst>
          </p:cNvPr>
          <p:cNvSpPr>
            <a:spLocks noGrp="1"/>
          </p:cNvSpPr>
          <p:nvPr>
            <p:ph type="title"/>
          </p:nvPr>
        </p:nvSpPr>
        <p:spPr/>
        <p:txBody>
          <a:bodyPr/>
          <a:lstStyle/>
          <a:p>
            <a:r>
              <a:rPr kumimoji="1" lang="ja-JP" altLang="en-US" dirty="0"/>
              <a:t>プログラミングとは</a:t>
            </a:r>
          </a:p>
        </p:txBody>
      </p:sp>
      <p:pic>
        <p:nvPicPr>
          <p:cNvPr id="5" name="図 4">
            <a:extLst>
              <a:ext uri="{FF2B5EF4-FFF2-40B4-BE49-F238E27FC236}">
                <a16:creationId xmlns:a16="http://schemas.microsoft.com/office/drawing/2014/main" id="{7E94EEE0-D602-404B-ABD2-6BDEAC704D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01520">
            <a:off x="799611" y="720827"/>
            <a:ext cx="3920072" cy="3594690"/>
          </a:xfrm>
          <a:prstGeom prst="rect">
            <a:avLst/>
          </a:prstGeom>
        </p:spPr>
      </p:pic>
      <p:pic>
        <p:nvPicPr>
          <p:cNvPr id="7" name="図 6">
            <a:extLst>
              <a:ext uri="{FF2B5EF4-FFF2-40B4-BE49-F238E27FC236}">
                <a16:creationId xmlns:a16="http://schemas.microsoft.com/office/drawing/2014/main" id="{8693CA7D-0CC7-48A9-9FC3-CEA1D0617E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45868">
            <a:off x="9040494" y="588223"/>
            <a:ext cx="2381250" cy="2000250"/>
          </a:xfrm>
          <a:prstGeom prst="rect">
            <a:avLst/>
          </a:prstGeom>
        </p:spPr>
      </p:pic>
      <p:pic>
        <p:nvPicPr>
          <p:cNvPr id="9" name="図 8">
            <a:extLst>
              <a:ext uri="{FF2B5EF4-FFF2-40B4-BE49-F238E27FC236}">
                <a16:creationId xmlns:a16="http://schemas.microsoft.com/office/drawing/2014/main" id="{B26953BD-67B4-434C-BA4C-E7021E92F1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35726">
            <a:off x="7304736" y="3671038"/>
            <a:ext cx="3567953" cy="2675965"/>
          </a:xfrm>
          <a:prstGeom prst="rect">
            <a:avLst/>
          </a:prstGeom>
        </p:spPr>
      </p:pic>
      <p:sp>
        <p:nvSpPr>
          <p:cNvPr id="10" name="テキスト ボックス 9">
            <a:extLst>
              <a:ext uri="{FF2B5EF4-FFF2-40B4-BE49-F238E27FC236}">
                <a16:creationId xmlns:a16="http://schemas.microsoft.com/office/drawing/2014/main" id="{9B903CE0-223B-4D8A-AFD0-4F5194A88A27}"/>
              </a:ext>
            </a:extLst>
          </p:cNvPr>
          <p:cNvSpPr txBox="1"/>
          <p:nvPr/>
        </p:nvSpPr>
        <p:spPr>
          <a:xfrm>
            <a:off x="4803887" y="2991511"/>
            <a:ext cx="3388659" cy="954107"/>
          </a:xfrm>
          <a:prstGeom prst="rect">
            <a:avLst/>
          </a:prstGeom>
          <a:noFill/>
        </p:spPr>
        <p:txBody>
          <a:bodyPr wrap="square" rtlCol="0">
            <a:spAutoFit/>
          </a:bodyPr>
          <a:lstStyle/>
          <a:p>
            <a:r>
              <a:rPr kumimoji="1" lang="ja-JP" altLang="en-US" sz="2800" dirty="0"/>
              <a:t>センサーで感知し、伝える。</a:t>
            </a:r>
          </a:p>
        </p:txBody>
      </p:sp>
    </p:spTree>
    <p:extLst>
      <p:ext uri="{BB962C8B-B14F-4D97-AF65-F5344CB8AC3E}">
        <p14:creationId xmlns:p14="http://schemas.microsoft.com/office/powerpoint/2010/main" val="290691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CB5946-31D6-4E19-88BF-9A13FB56816B}"/>
              </a:ext>
            </a:extLst>
          </p:cNvPr>
          <p:cNvSpPr>
            <a:spLocks noGrp="1"/>
          </p:cNvSpPr>
          <p:nvPr>
            <p:ph type="title"/>
          </p:nvPr>
        </p:nvSpPr>
        <p:spPr/>
        <p:txBody>
          <a:bodyPr/>
          <a:lstStyle/>
          <a:p>
            <a:r>
              <a:rPr kumimoji="1" lang="ja-JP" altLang="en-US" dirty="0"/>
              <a:t>プログラミングとは</a:t>
            </a:r>
          </a:p>
        </p:txBody>
      </p:sp>
      <p:sp>
        <p:nvSpPr>
          <p:cNvPr id="3" name="コンテンツ プレースホルダー 2">
            <a:extLst>
              <a:ext uri="{FF2B5EF4-FFF2-40B4-BE49-F238E27FC236}">
                <a16:creationId xmlns:a16="http://schemas.microsoft.com/office/drawing/2014/main" id="{D366C0CB-EC36-432A-B5BB-0E60F08E4A31}"/>
              </a:ext>
            </a:extLst>
          </p:cNvPr>
          <p:cNvSpPr>
            <a:spLocks noGrp="1"/>
          </p:cNvSpPr>
          <p:nvPr>
            <p:ph idx="1"/>
          </p:nvPr>
        </p:nvSpPr>
        <p:spPr>
          <a:xfrm>
            <a:off x="1425892" y="1478280"/>
            <a:ext cx="9597708" cy="3615267"/>
          </a:xfrm>
        </p:spPr>
        <p:txBody>
          <a:bodyPr>
            <a:normAutofit fontScale="92500" lnSpcReduction="10000"/>
          </a:bodyPr>
          <a:lstStyle/>
          <a:p>
            <a:r>
              <a:rPr lang="ja-JP" altLang="en-US" sz="2800" dirty="0"/>
              <a:t>最初から最後に向かって順番に実行する。</a:t>
            </a:r>
            <a:endParaRPr lang="en-US" altLang="ja-JP" sz="2800" dirty="0"/>
          </a:p>
          <a:p>
            <a:r>
              <a:rPr lang="ja-JP" altLang="en-US" sz="2800" dirty="0"/>
              <a:t>データベースの中から必要とする情報を瞬時に検索する。</a:t>
            </a:r>
            <a:endParaRPr lang="en-US" altLang="ja-JP" sz="2800" dirty="0"/>
          </a:p>
          <a:p>
            <a:r>
              <a:rPr lang="ja-JP" altLang="en-US" sz="2800" dirty="0"/>
              <a:t>瞬時に判断する。</a:t>
            </a:r>
            <a:endParaRPr lang="en-US" altLang="ja-JP" sz="2800" dirty="0"/>
          </a:p>
          <a:p>
            <a:r>
              <a:rPr lang="ja-JP" altLang="en-US" sz="2800" dirty="0"/>
              <a:t>条件が合うまで繰り返す。</a:t>
            </a:r>
            <a:endParaRPr lang="en-US" altLang="ja-JP" sz="2800" dirty="0"/>
          </a:p>
          <a:p>
            <a:r>
              <a:rPr lang="ja-JP" altLang="en-US" sz="2800" dirty="0"/>
              <a:t>センサーで感知し、伝える。</a:t>
            </a:r>
          </a:p>
          <a:p>
            <a:endParaRPr lang="en-US" altLang="ja-JP" sz="2800" dirty="0"/>
          </a:p>
          <a:p>
            <a:r>
              <a:rPr lang="ja-JP" altLang="en-US" sz="2800" dirty="0"/>
              <a:t>そして一度覚えた手順は絶対に忘れない。（人工知能）</a:t>
            </a:r>
          </a:p>
          <a:p>
            <a:endParaRPr lang="ja-JP" altLang="en-US" dirty="0"/>
          </a:p>
          <a:p>
            <a:endParaRPr lang="ja-JP" altLang="en-US" dirty="0"/>
          </a:p>
          <a:p>
            <a:endParaRPr lang="en-US" altLang="ja-JP" dirty="0"/>
          </a:p>
          <a:p>
            <a:endParaRPr kumimoji="1" lang="ja-JP" altLang="en-US" dirty="0"/>
          </a:p>
        </p:txBody>
      </p:sp>
    </p:spTree>
    <p:extLst>
      <p:ext uri="{BB962C8B-B14F-4D97-AF65-F5344CB8AC3E}">
        <p14:creationId xmlns:p14="http://schemas.microsoft.com/office/powerpoint/2010/main" val="388486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スライス">
  <a:themeElements>
    <a:clrScheme name="スライス">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スライス">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スライス">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334</TotalTime>
  <Words>520</Words>
  <Application>Microsoft Office PowerPoint</Application>
  <PresentationFormat>ワイド画面</PresentationFormat>
  <Paragraphs>206</Paragraphs>
  <Slides>35</Slides>
  <Notes>1</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35</vt:i4>
      </vt:variant>
    </vt:vector>
  </HeadingPairs>
  <TitlesOfParts>
    <vt:vector size="39" baseType="lpstr">
      <vt:lpstr>游ゴシック</vt:lpstr>
      <vt:lpstr>Century Gothic</vt:lpstr>
      <vt:lpstr>Wingdings 3</vt:lpstr>
      <vt:lpstr>スライス</vt:lpstr>
      <vt:lpstr>プログラミング教育導入の経緯</vt:lpstr>
      <vt:lpstr>本日のメニュー</vt:lpstr>
      <vt:lpstr>本日のメニュー</vt:lpstr>
      <vt:lpstr>プログラムミングとは</vt:lpstr>
      <vt:lpstr>プログラミングとは</vt:lpstr>
      <vt:lpstr>プログラミングとは</vt:lpstr>
      <vt:lpstr>プログラミングとは</vt:lpstr>
      <vt:lpstr>プログラミングとは</vt:lpstr>
      <vt:lpstr>プログラミングとは</vt:lpstr>
      <vt:lpstr>本日のメニュー</vt:lpstr>
      <vt:lpstr>なぜ、プログラミング教育？</vt:lpstr>
      <vt:lpstr>国の必修化の経緯１</vt:lpstr>
      <vt:lpstr>国の必修化の経緯2</vt:lpstr>
      <vt:lpstr>学習指導要領での位置づけ1</vt:lpstr>
      <vt:lpstr>学習指導要領での位置づけ2</vt:lpstr>
      <vt:lpstr>PowerPoint プレゼンテーション</vt:lpstr>
      <vt:lpstr>PowerPoint プレゼンテーション</vt:lpstr>
      <vt:lpstr>本日のメニュー</vt:lpstr>
      <vt:lpstr>将来なくなると考えられる仕事</vt:lpstr>
      <vt:lpstr>将来も残ると考えられる仕事</vt:lpstr>
      <vt:lpstr>子どもがなりたい職業</vt:lpstr>
      <vt:lpstr>子どもたちが会いたい人</vt:lpstr>
      <vt:lpstr>世界のプログラミング教育の状況</vt:lpstr>
      <vt:lpstr>本日のメニュー</vt:lpstr>
      <vt:lpstr>プログラムで身につく７つの才能</vt:lpstr>
      <vt:lpstr>プログラムで身につく７つの才能</vt:lpstr>
      <vt:lpstr>プログラムで身につく７つの才能</vt:lpstr>
      <vt:lpstr>プログラムで身につく７つの才能</vt:lpstr>
      <vt:lpstr>プログラムで身につく７つの才能</vt:lpstr>
      <vt:lpstr>プログラムで身につく７つの才能</vt:lpstr>
      <vt:lpstr>プログラムで身につく７つの才能</vt:lpstr>
      <vt:lpstr>本日のメニュー</vt:lpstr>
      <vt:lpstr>PowerPoint プレゼンテーション</vt:lpstr>
      <vt:lpstr>スクラッチはこんなビジュアル言語</vt:lpstr>
      <vt:lpstr>最後に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プログラミング教育導入の経緯</dc:title>
  <dc:creator>朗 佐々木</dc:creator>
  <cp:lastModifiedBy>朗 佐々木</cp:lastModifiedBy>
  <cp:revision>31</cp:revision>
  <cp:lastPrinted>2019-01-31T12:28:43Z</cp:lastPrinted>
  <dcterms:created xsi:type="dcterms:W3CDTF">2019-01-28T10:36:04Z</dcterms:created>
  <dcterms:modified xsi:type="dcterms:W3CDTF">2019-02-05T06:51:33Z</dcterms:modified>
</cp:coreProperties>
</file>